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Lst>
  <p:sldSz cx="12192000" cy="6858000"/>
  <p:notesSz cx="6858000" cy="9144000"/>
  <p:embeddedFontLst>
    <p:embeddedFont>
      <p:font typeface="Arial Narrow" panose="020B0606020202030204" pitchFamily="34" charset="0"/>
      <p:regular r:id="rId17"/>
      <p:bold r:id="rId18"/>
      <p:italic r:id="rId19"/>
      <p:boldItalic r:id="rId20"/>
    </p:embeddedFont>
    <p:embeddedFont>
      <p:font typeface="Calibri" panose="020F0502020204030204" pitchFamily="34" charset="0"/>
      <p:regular r:id="rId21"/>
      <p:bold r:id="rId22"/>
      <p:italic r:id="rId23"/>
      <p:boldItalic r:id="rId2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25" roundtripDataSignature="AMtx7mirwQUb/P3+NIwZTWqpaMZJJh7N1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8" d="100"/>
          <a:sy n="68" d="100"/>
        </p:scale>
        <p:origin x="792"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font" Target="fonts/font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customschemas.google.com/relationships/presentationmetadata" Target="metadata"/><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font" Target="fonts/font4.fntdata"/><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8.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7.fntdata"/><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6.fntdata"/><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7" name="Google Shape;147;p1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1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1" name="Google Shape;161;p1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8" name="Google Shape;168;p1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5" name="Google Shape;175;p1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0" name="Google Shape;90;p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8" name="Google Shape;98;p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5" name="Google Shape;105;p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1" name="Google Shape;111;p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7" name="Google Shape;117;p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5" name="Google Shape;125;p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1" name="Google Shape;131;p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0" name="Google Shape;140;p9: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lajd tytułowy" type="title">
  <p:cSld name="TITLE">
    <p:spTree>
      <p:nvGrpSpPr>
        <p:cNvPr id="1" name="Shape 11"/>
        <p:cNvGrpSpPr/>
        <p:nvPr/>
      </p:nvGrpSpPr>
      <p:grpSpPr>
        <a:xfrm>
          <a:off x="0" y="0"/>
          <a:ext cx="0" cy="0"/>
          <a:chOff x="0" y="0"/>
          <a:chExt cx="0" cy="0"/>
        </a:xfrm>
      </p:grpSpPr>
      <p:sp>
        <p:nvSpPr>
          <p:cNvPr id="12" name="Google Shape;12;p16"/>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16"/>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ytuł i tekst pionowy" type="vertTx">
  <p:cSld name="VERTICAL_TEXT">
    <p:spTree>
      <p:nvGrpSpPr>
        <p:cNvPr id="1" name="Shape 68"/>
        <p:cNvGrpSpPr/>
        <p:nvPr/>
      </p:nvGrpSpPr>
      <p:grpSpPr>
        <a:xfrm>
          <a:off x="0" y="0"/>
          <a:ext cx="0" cy="0"/>
          <a:chOff x="0" y="0"/>
          <a:chExt cx="0" cy="0"/>
        </a:xfrm>
      </p:grpSpPr>
      <p:sp>
        <p:nvSpPr>
          <p:cNvPr id="69" name="Google Shape;69;p2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25"/>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ytuł pionowy i tekst" type="vertTitleAndTx">
  <p:cSld name="VERTICAL_TITLE_AND_VERTICAL_TEXT">
    <p:spTree>
      <p:nvGrpSpPr>
        <p:cNvPr id="1" name="Shape 74"/>
        <p:cNvGrpSpPr/>
        <p:nvPr/>
      </p:nvGrpSpPr>
      <p:grpSpPr>
        <a:xfrm>
          <a:off x="0" y="0"/>
          <a:ext cx="0" cy="0"/>
          <a:chOff x="0" y="0"/>
          <a:chExt cx="0" cy="0"/>
        </a:xfrm>
      </p:grpSpPr>
      <p:sp>
        <p:nvSpPr>
          <p:cNvPr id="75" name="Google Shape;75;p26"/>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26"/>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Pusty" type="blank">
  <p:cSld name="BLANK">
    <p:spTree>
      <p:nvGrpSpPr>
        <p:cNvPr id="1" name="Shape 17"/>
        <p:cNvGrpSpPr/>
        <p:nvPr/>
      </p:nvGrpSpPr>
      <p:grpSpPr>
        <a:xfrm>
          <a:off x="0" y="0"/>
          <a:ext cx="0" cy="0"/>
          <a:chOff x="0" y="0"/>
          <a:chExt cx="0" cy="0"/>
        </a:xfrm>
      </p:grpSpPr>
      <p:sp>
        <p:nvSpPr>
          <p:cNvPr id="18" name="Google Shape;18;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ytuł i zawartość" type="obj">
  <p:cSld name="OBJECT">
    <p:spTree>
      <p:nvGrpSpPr>
        <p:cNvPr id="1" name="Shape 21"/>
        <p:cNvGrpSpPr/>
        <p:nvPr/>
      </p:nvGrpSpPr>
      <p:grpSpPr>
        <a:xfrm>
          <a:off x="0" y="0"/>
          <a:ext cx="0" cy="0"/>
          <a:chOff x="0" y="0"/>
          <a:chExt cx="0" cy="0"/>
        </a:xfrm>
      </p:grpSpPr>
      <p:sp>
        <p:nvSpPr>
          <p:cNvPr id="22" name="Google Shape;22;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1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Nagłówek sekcji" type="secHead">
  <p:cSld name="SECTION_HEADER">
    <p:spTree>
      <p:nvGrpSpPr>
        <p:cNvPr id="1" name="Shape 27"/>
        <p:cNvGrpSpPr/>
        <p:nvPr/>
      </p:nvGrpSpPr>
      <p:grpSpPr>
        <a:xfrm>
          <a:off x="0" y="0"/>
          <a:ext cx="0" cy="0"/>
          <a:chOff x="0" y="0"/>
          <a:chExt cx="0" cy="0"/>
        </a:xfrm>
      </p:grpSpPr>
      <p:sp>
        <p:nvSpPr>
          <p:cNvPr id="28" name="Google Shape;28;p1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1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Dwa elementy zawartości" type="twoObj">
  <p:cSld name="TWO_OBJECTS">
    <p:spTree>
      <p:nvGrpSpPr>
        <p:cNvPr id="1" name="Shape 33"/>
        <p:cNvGrpSpPr/>
        <p:nvPr/>
      </p:nvGrpSpPr>
      <p:grpSpPr>
        <a:xfrm>
          <a:off x="0" y="0"/>
          <a:ext cx="0" cy="0"/>
          <a:chOff x="0" y="0"/>
          <a:chExt cx="0" cy="0"/>
        </a:xfrm>
      </p:grpSpPr>
      <p:sp>
        <p:nvSpPr>
          <p:cNvPr id="34" name="Google Shape;34;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0"/>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0"/>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Porównanie" type="twoTxTwoObj">
  <p:cSld name="TWO_OBJECTS_WITH_TEXT">
    <p:spTree>
      <p:nvGrpSpPr>
        <p:cNvPr id="1" name="Shape 40"/>
        <p:cNvGrpSpPr/>
        <p:nvPr/>
      </p:nvGrpSpPr>
      <p:grpSpPr>
        <a:xfrm>
          <a:off x="0" y="0"/>
          <a:ext cx="0" cy="0"/>
          <a:chOff x="0" y="0"/>
          <a:chExt cx="0" cy="0"/>
        </a:xfrm>
      </p:grpSpPr>
      <p:sp>
        <p:nvSpPr>
          <p:cNvPr id="41" name="Google Shape;41;p21"/>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1"/>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1"/>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1"/>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1"/>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ylko tytuł" type="titleOnly">
  <p:cSld name="TITLE_ONLY">
    <p:spTree>
      <p:nvGrpSpPr>
        <p:cNvPr id="1" name="Shape 49"/>
        <p:cNvGrpSpPr/>
        <p:nvPr/>
      </p:nvGrpSpPr>
      <p:grpSpPr>
        <a:xfrm>
          <a:off x="0" y="0"/>
          <a:ext cx="0" cy="0"/>
          <a:chOff x="0" y="0"/>
          <a:chExt cx="0" cy="0"/>
        </a:xfrm>
      </p:grpSpPr>
      <p:sp>
        <p:nvSpPr>
          <p:cNvPr id="50" name="Google Shape;50;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Zawartość z podpisem" type="objTx">
  <p:cSld name="OBJECT_WITH_CAPTION_TEXT">
    <p:spTree>
      <p:nvGrpSpPr>
        <p:cNvPr id="1" name="Shape 54"/>
        <p:cNvGrpSpPr/>
        <p:nvPr/>
      </p:nvGrpSpPr>
      <p:grpSpPr>
        <a:xfrm>
          <a:off x="0" y="0"/>
          <a:ext cx="0" cy="0"/>
          <a:chOff x="0" y="0"/>
          <a:chExt cx="0" cy="0"/>
        </a:xfrm>
      </p:grpSpPr>
      <p:sp>
        <p:nvSpPr>
          <p:cNvPr id="55" name="Google Shape;55;p2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23"/>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23"/>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Obraz z podpisem" type="picTx">
  <p:cSld name="PICTURE_WITH_CAPTION_TEXT">
    <p:spTree>
      <p:nvGrpSpPr>
        <p:cNvPr id="1" name="Shape 61"/>
        <p:cNvGrpSpPr/>
        <p:nvPr/>
      </p:nvGrpSpPr>
      <p:grpSpPr>
        <a:xfrm>
          <a:off x="0" y="0"/>
          <a:ext cx="0" cy="0"/>
          <a:chOff x="0" y="0"/>
          <a:chExt cx="0" cy="0"/>
        </a:xfrm>
      </p:grpSpPr>
      <p:sp>
        <p:nvSpPr>
          <p:cNvPr id="62" name="Google Shape;62;p2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24"/>
          <p:cNvSpPr>
            <a:spLocks noGrp="1"/>
          </p:cNvSpPr>
          <p:nvPr>
            <p:ph type="pic" idx="2"/>
          </p:nvPr>
        </p:nvSpPr>
        <p:spPr>
          <a:xfrm>
            <a:off x="5183188" y="987425"/>
            <a:ext cx="6172200" cy="4873625"/>
          </a:xfrm>
          <a:prstGeom prst="rect">
            <a:avLst/>
          </a:prstGeom>
          <a:noFill/>
          <a:ln>
            <a:noFill/>
          </a:ln>
        </p:spPr>
      </p:sp>
      <p:sp>
        <p:nvSpPr>
          <p:cNvPr id="64" name="Google Shape;64;p24"/>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rgbClr val="FEE599"/>
            </a:gs>
            <a:gs pos="14423">
              <a:srgbClr val="FEE599"/>
            </a:gs>
            <a:gs pos="38000">
              <a:srgbClr val="AFD2BF"/>
            </a:gs>
            <a:gs pos="74000">
              <a:srgbClr val="B3D1EC"/>
            </a:gs>
            <a:gs pos="83000">
              <a:srgbClr val="B3D1EC"/>
            </a:gs>
            <a:gs pos="100000">
              <a:srgbClr val="CCE0F2"/>
            </a:gs>
          </a:gsLst>
          <a:lin ang="5400000" scaled="0"/>
        </a:gradFill>
        <a:effectLst/>
      </p:bgPr>
    </p:bg>
    <p:spTree>
      <p:nvGrpSpPr>
        <p:cNvPr id="1" name="Shape 5"/>
        <p:cNvGrpSpPr/>
        <p:nvPr/>
      </p:nvGrpSpPr>
      <p:grpSpPr>
        <a:xfrm>
          <a:off x="0" y="0"/>
          <a:ext cx="0" cy="0"/>
          <a:chOff x="0" y="0"/>
          <a:chExt cx="0" cy="0"/>
        </a:xfrm>
      </p:grpSpPr>
      <p:sp>
        <p:nvSpPr>
          <p:cNvPr id="6" name="Google Shape;6;p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1200" b="0" i="0" u="none" strike="noStrike" cap="none">
                <a:solidFill>
                  <a:srgbClr val="888888"/>
                </a:solidFill>
                <a:latin typeface="Calibri"/>
                <a:ea typeface="Calibri"/>
                <a:cs typeface="Calibri"/>
                <a:sym typeface="Calibri"/>
              </a:defRPr>
            </a:lvl1pPr>
            <a:lvl2pPr marL="0" marR="0" lvl="1" indent="0" algn="r">
              <a:spcBef>
                <a:spcPts val="0"/>
              </a:spcBef>
              <a:buNone/>
              <a:defRPr sz="1200" b="0" i="0" u="none" strike="noStrike" cap="none">
                <a:solidFill>
                  <a:srgbClr val="888888"/>
                </a:solidFill>
                <a:latin typeface="Calibri"/>
                <a:ea typeface="Calibri"/>
                <a:cs typeface="Calibri"/>
                <a:sym typeface="Calibri"/>
              </a:defRPr>
            </a:lvl2pPr>
            <a:lvl3pPr marL="0" marR="0" lvl="2" indent="0" algn="r">
              <a:spcBef>
                <a:spcPts val="0"/>
              </a:spcBef>
              <a:buNone/>
              <a:defRPr sz="1200" b="0" i="0" u="none" strike="noStrike" cap="none">
                <a:solidFill>
                  <a:srgbClr val="888888"/>
                </a:solidFill>
                <a:latin typeface="Calibri"/>
                <a:ea typeface="Calibri"/>
                <a:cs typeface="Calibri"/>
                <a:sym typeface="Calibri"/>
              </a:defRPr>
            </a:lvl3pPr>
            <a:lvl4pPr marL="0" marR="0" lvl="3" indent="0" algn="r">
              <a:spcBef>
                <a:spcPts val="0"/>
              </a:spcBef>
              <a:buNone/>
              <a:defRPr sz="1200" b="0" i="0" u="none" strike="noStrike" cap="none">
                <a:solidFill>
                  <a:srgbClr val="888888"/>
                </a:solidFill>
                <a:latin typeface="Calibri"/>
                <a:ea typeface="Calibri"/>
                <a:cs typeface="Calibri"/>
                <a:sym typeface="Calibri"/>
              </a:defRPr>
            </a:lvl4pPr>
            <a:lvl5pPr marL="0" marR="0" lvl="4" indent="0" algn="r">
              <a:spcBef>
                <a:spcPts val="0"/>
              </a:spcBef>
              <a:buNone/>
              <a:defRPr sz="1200" b="0" i="0" u="none" strike="noStrike" cap="none">
                <a:solidFill>
                  <a:srgbClr val="888888"/>
                </a:solidFill>
                <a:latin typeface="Calibri"/>
                <a:ea typeface="Calibri"/>
                <a:cs typeface="Calibri"/>
                <a:sym typeface="Calibri"/>
              </a:defRPr>
            </a:lvl5pPr>
            <a:lvl6pPr marL="0" marR="0" lvl="5" indent="0" algn="r">
              <a:spcBef>
                <a:spcPts val="0"/>
              </a:spcBef>
              <a:buNone/>
              <a:defRPr sz="1200" b="0" i="0" u="none" strike="noStrike" cap="none">
                <a:solidFill>
                  <a:srgbClr val="888888"/>
                </a:solidFill>
                <a:latin typeface="Calibri"/>
                <a:ea typeface="Calibri"/>
                <a:cs typeface="Calibri"/>
                <a:sym typeface="Calibri"/>
              </a:defRPr>
            </a:lvl6pPr>
            <a:lvl7pPr marL="0" marR="0" lvl="6" indent="0" algn="r">
              <a:spcBef>
                <a:spcPts val="0"/>
              </a:spcBef>
              <a:buNone/>
              <a:defRPr sz="1200" b="0" i="0" u="none" strike="noStrike" cap="none">
                <a:solidFill>
                  <a:srgbClr val="888888"/>
                </a:solidFill>
                <a:latin typeface="Calibri"/>
                <a:ea typeface="Calibri"/>
                <a:cs typeface="Calibri"/>
                <a:sym typeface="Calibri"/>
              </a:defRPr>
            </a:lvl7pPr>
            <a:lvl8pPr marL="0" marR="0" lvl="7" indent="0" algn="r">
              <a:spcBef>
                <a:spcPts val="0"/>
              </a:spcBef>
              <a:buNone/>
              <a:defRPr sz="1200" b="0" i="0" u="none" strike="noStrike" cap="none">
                <a:solidFill>
                  <a:srgbClr val="888888"/>
                </a:solidFill>
                <a:latin typeface="Calibri"/>
                <a:ea typeface="Calibri"/>
                <a:cs typeface="Calibri"/>
                <a:sym typeface="Calibri"/>
              </a:defRPr>
            </a:lvl8pPr>
            <a:lvl9pPr marL="0" marR="0" lvl="8" indent="0" algn="r">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pl-PL"/>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4.jp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90000"/>
              </a:lnSpc>
              <a:spcBef>
                <a:spcPts val="0"/>
              </a:spcBef>
              <a:spcAft>
                <a:spcPts val="0"/>
              </a:spcAft>
              <a:buClr>
                <a:schemeClr val="dk1"/>
              </a:buClr>
              <a:buSzPct val="100000"/>
              <a:buFont typeface="Arial Narrow"/>
              <a:buNone/>
            </a:pPr>
            <a:r>
              <a:rPr lang="pl-PL" b="1">
                <a:solidFill>
                  <a:schemeClr val="dk1"/>
                </a:solidFill>
                <a:latin typeface="Arial Narrow"/>
                <a:ea typeface="Arial Narrow"/>
                <a:cs typeface="Arial Narrow"/>
                <a:sym typeface="Arial Narrow"/>
              </a:rPr>
              <a:t>Assistance and support activities aimed at older people who are victims of crime</a:t>
            </a:r>
            <a:endParaRPr b="1">
              <a:solidFill>
                <a:schemeClr val="dk1"/>
              </a:solidFill>
              <a:latin typeface="Arial Narrow"/>
              <a:ea typeface="Arial Narrow"/>
              <a:cs typeface="Arial Narrow"/>
              <a:sym typeface="Arial Narrow"/>
            </a:endParaRPr>
          </a:p>
        </p:txBody>
      </p:sp>
      <p:sp>
        <p:nvSpPr>
          <p:cNvPr id="85" name="Google Shape;85;p1"/>
          <p:cNvSpPr txBox="1">
            <a:spLocks noGrp="1"/>
          </p:cNvSpPr>
          <p:nvPr>
            <p:ph type="subTitle" idx="1"/>
          </p:nvPr>
        </p:nvSpPr>
        <p:spPr>
          <a:xfrm>
            <a:off x="1287517" y="4966137"/>
            <a:ext cx="6059214" cy="1505607"/>
          </a:xfrm>
          <a:prstGeom prst="rect">
            <a:avLst/>
          </a:prstGeom>
          <a:noFill/>
          <a:ln>
            <a:noFill/>
          </a:ln>
        </p:spPr>
        <p:txBody>
          <a:bodyPr spcFirstLastPara="1" wrap="square" lIns="91425" tIns="45700" rIns="91425" bIns="45700" anchor="t" anchorCtr="0">
            <a:normAutofit fontScale="62500" lnSpcReduction="20000"/>
          </a:bodyPr>
          <a:lstStyle/>
          <a:p>
            <a:pPr marL="0" lvl="0" indent="0" algn="ctr" rtl="0">
              <a:lnSpc>
                <a:spcPct val="90000"/>
              </a:lnSpc>
              <a:spcBef>
                <a:spcPts val="0"/>
              </a:spcBef>
              <a:spcAft>
                <a:spcPts val="0"/>
              </a:spcAft>
              <a:buClr>
                <a:schemeClr val="dk1"/>
              </a:buClr>
              <a:buSzPct val="100000"/>
              <a:buNone/>
            </a:pPr>
            <a:r>
              <a:rPr lang="pl-PL" b="1">
                <a:solidFill>
                  <a:schemeClr val="dk1"/>
                </a:solidFill>
              </a:rPr>
              <a:t>Prepared by</a:t>
            </a:r>
            <a:r>
              <a:rPr lang="pl-PL" b="1"/>
              <a:t> </a:t>
            </a:r>
            <a:r>
              <a:rPr lang="pl-PL" b="1">
                <a:solidFill>
                  <a:schemeClr val="dk1"/>
                </a:solidFill>
              </a:rPr>
              <a:t>Association For Integration and Social Development  „Bunch” </a:t>
            </a:r>
            <a:endParaRPr/>
          </a:p>
          <a:p>
            <a:pPr marL="0" lvl="0" indent="0" algn="ctr" rtl="0">
              <a:lnSpc>
                <a:spcPct val="90000"/>
              </a:lnSpc>
              <a:spcBef>
                <a:spcPts val="1000"/>
              </a:spcBef>
              <a:spcAft>
                <a:spcPts val="0"/>
              </a:spcAft>
              <a:buClr>
                <a:schemeClr val="dk1"/>
              </a:buClr>
              <a:buSzPct val="100000"/>
              <a:buNone/>
            </a:pPr>
            <a:endParaRPr b="1">
              <a:solidFill>
                <a:schemeClr val="dk1"/>
              </a:solidFill>
            </a:endParaRPr>
          </a:p>
          <a:p>
            <a:pPr marL="0" lvl="0" indent="0" algn="ctr" rtl="0">
              <a:lnSpc>
                <a:spcPct val="90000"/>
              </a:lnSpc>
              <a:spcBef>
                <a:spcPts val="1000"/>
              </a:spcBef>
              <a:spcAft>
                <a:spcPts val="0"/>
              </a:spcAft>
              <a:buClr>
                <a:schemeClr val="dk1"/>
              </a:buClr>
              <a:buSzPct val="100000"/>
              <a:buNone/>
            </a:pPr>
            <a:r>
              <a:rPr lang="pl-PL" b="1">
                <a:solidFill>
                  <a:schemeClr val="dk1"/>
                </a:solidFill>
              </a:rPr>
              <a:t>Poland, Legnica (Lower Silesia</a:t>
            </a:r>
            <a:r>
              <a:rPr lang="pl-PL"/>
              <a:t>)  </a:t>
            </a:r>
            <a:endParaRPr/>
          </a:p>
          <a:p>
            <a:pPr marL="0" lvl="0" indent="0" algn="ctr" rtl="0">
              <a:lnSpc>
                <a:spcPct val="90000"/>
              </a:lnSpc>
              <a:spcBef>
                <a:spcPts val="1000"/>
              </a:spcBef>
              <a:spcAft>
                <a:spcPts val="0"/>
              </a:spcAft>
              <a:buClr>
                <a:schemeClr val="dk1"/>
              </a:buClr>
              <a:buSzPct val="100000"/>
              <a:buNone/>
            </a:pPr>
            <a:endParaRPr/>
          </a:p>
          <a:p>
            <a:pPr marL="0" lvl="0" indent="0" algn="ctr" rtl="0">
              <a:lnSpc>
                <a:spcPct val="90000"/>
              </a:lnSpc>
              <a:spcBef>
                <a:spcPts val="1000"/>
              </a:spcBef>
              <a:spcAft>
                <a:spcPts val="0"/>
              </a:spcAft>
              <a:buClr>
                <a:schemeClr val="dk1"/>
              </a:buClr>
              <a:buSzPct val="100000"/>
              <a:buNone/>
            </a:pPr>
            <a:endParaRPr/>
          </a:p>
        </p:txBody>
      </p:sp>
      <p:pic>
        <p:nvPicPr>
          <p:cNvPr id="86" name="Google Shape;86;p1"/>
          <p:cNvPicPr preferRelativeResize="0"/>
          <p:nvPr/>
        </p:nvPicPr>
        <p:blipFill rotWithShape="1">
          <a:blip r:embed="rId3">
            <a:alphaModFix/>
          </a:blip>
          <a:srcRect/>
          <a:stretch/>
        </p:blipFill>
        <p:spPr>
          <a:xfrm>
            <a:off x="7725104" y="3794486"/>
            <a:ext cx="4194678" cy="2795500"/>
          </a:xfrm>
          <a:prstGeom prst="rect">
            <a:avLst/>
          </a:prstGeom>
          <a:noFill/>
          <a:ln>
            <a:noFill/>
          </a:ln>
        </p:spPr>
      </p:pic>
      <p:pic>
        <p:nvPicPr>
          <p:cNvPr id="87" name="Google Shape;87;p1"/>
          <p:cNvPicPr preferRelativeResize="0"/>
          <p:nvPr/>
        </p:nvPicPr>
        <p:blipFill rotWithShape="1">
          <a:blip r:embed="rId4">
            <a:alphaModFix/>
          </a:blip>
          <a:srcRect/>
          <a:stretch/>
        </p:blipFill>
        <p:spPr>
          <a:xfrm>
            <a:off x="1408086" y="5943601"/>
            <a:ext cx="846384" cy="528144"/>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10"/>
          <p:cNvSpPr/>
          <p:nvPr/>
        </p:nvSpPr>
        <p:spPr>
          <a:xfrm>
            <a:off x="635876" y="902052"/>
            <a:ext cx="6096000"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l-PL" sz="1800" b="1">
                <a:solidFill>
                  <a:schemeClr val="dk1"/>
                </a:solidFill>
                <a:latin typeface="Calibri"/>
                <a:ea typeface="Calibri"/>
                <a:cs typeface="Calibri"/>
                <a:sym typeface="Calibri"/>
              </a:rPr>
              <a:t>3. „THE OFFICE FOR GOOD CAUSES” - </a:t>
            </a:r>
            <a:r>
              <a:rPr lang="pl-PL" sz="1800">
                <a:solidFill>
                  <a:schemeClr val="dk1"/>
                </a:solidFill>
                <a:latin typeface="Calibri"/>
                <a:ea typeface="Calibri"/>
                <a:cs typeface="Calibri"/>
                <a:sym typeface="Calibri"/>
              </a:rPr>
              <a:t>(opened in  2019) Our Association has opened a volunteer club, with elements of sociotherapy for children and youth. </a:t>
            </a:r>
            <a:endParaRPr sz="1800">
              <a:solidFill>
                <a:schemeClr val="dk1"/>
              </a:solidFill>
              <a:latin typeface="Calibri"/>
              <a:ea typeface="Calibri"/>
              <a:cs typeface="Calibri"/>
              <a:sym typeface="Calibri"/>
            </a:endParaRPr>
          </a:p>
        </p:txBody>
      </p:sp>
      <p:pic>
        <p:nvPicPr>
          <p:cNvPr id="150" name="Google Shape;150;p10"/>
          <p:cNvPicPr preferRelativeResize="0"/>
          <p:nvPr/>
        </p:nvPicPr>
        <p:blipFill rotWithShape="1">
          <a:blip r:embed="rId3">
            <a:alphaModFix/>
          </a:blip>
          <a:srcRect/>
          <a:stretch/>
        </p:blipFill>
        <p:spPr>
          <a:xfrm>
            <a:off x="7504386" y="1072055"/>
            <a:ext cx="4228712" cy="5470634"/>
          </a:xfrm>
          <a:prstGeom prst="round2DiagRect">
            <a:avLst>
              <a:gd name="adj1" fmla="val 16667"/>
              <a:gd name="adj2" fmla="val 0"/>
            </a:avLst>
          </a:prstGeom>
          <a:noFill/>
          <a:ln w="88900" cap="sq" cmpd="sng">
            <a:solidFill>
              <a:srgbClr val="FFFFFF"/>
            </a:solidFill>
            <a:prstDash val="solid"/>
            <a:miter lim="800000"/>
            <a:headEnd type="none" w="sm" len="sm"/>
            <a:tailEnd type="none" w="sm" len="sm"/>
          </a:ln>
          <a:effectLst>
            <a:outerShdw blurRad="254000" algn="tl" rotWithShape="0">
              <a:srgbClr val="000000">
                <a:alpha val="42745"/>
              </a:srgbClr>
            </a:outerShdw>
          </a:effectLst>
        </p:spPr>
      </p:pic>
      <p:sp>
        <p:nvSpPr>
          <p:cNvPr id="151" name="Google Shape;151;p10"/>
          <p:cNvSpPr/>
          <p:nvPr/>
        </p:nvSpPr>
        <p:spPr>
          <a:xfrm>
            <a:off x="635875" y="1939150"/>
            <a:ext cx="6519300" cy="1200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l-PL" sz="1800">
                <a:solidFill>
                  <a:schemeClr val="dk1"/>
                </a:solidFill>
                <a:latin typeface="Calibri"/>
                <a:ea typeface="Calibri"/>
                <a:cs typeface="Calibri"/>
                <a:sym typeface="Calibri"/>
              </a:rPr>
              <a:t>We have 40 children and youth in our Office For Good Causes. They help many people a most of them are seniors. The pandemic has been a big test of their empathy. </a:t>
            </a:r>
            <a:endParaRPr sz="1800">
              <a:solidFill>
                <a:schemeClr val="dk1"/>
              </a:solidFill>
              <a:latin typeface="Calibri"/>
              <a:ea typeface="Calibri"/>
              <a:cs typeface="Calibri"/>
              <a:sym typeface="Calibri"/>
            </a:endParaRPr>
          </a:p>
        </p:txBody>
      </p:sp>
      <p:pic>
        <p:nvPicPr>
          <p:cNvPr id="152" name="Google Shape;152;p10"/>
          <p:cNvPicPr preferRelativeResize="0"/>
          <p:nvPr/>
        </p:nvPicPr>
        <p:blipFill rotWithShape="1">
          <a:blip r:embed="rId4">
            <a:alphaModFix/>
          </a:blip>
          <a:srcRect/>
          <a:stretch/>
        </p:blipFill>
        <p:spPr>
          <a:xfrm>
            <a:off x="635876" y="3253267"/>
            <a:ext cx="5460124" cy="307132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11"/>
          <p:cNvSpPr/>
          <p:nvPr/>
        </p:nvSpPr>
        <p:spPr>
          <a:xfrm>
            <a:off x="352096" y="434847"/>
            <a:ext cx="6096000" cy="618630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l-PL" sz="1800" b="1">
                <a:solidFill>
                  <a:schemeClr val="dk1"/>
                </a:solidFill>
                <a:latin typeface="Calibri"/>
                <a:ea typeface="Calibri"/>
                <a:cs typeface="Calibri"/>
                <a:sym typeface="Calibri"/>
              </a:rPr>
              <a:t>WE TEACH CHILDREN AND YOUTH THAT SENIORS ARE IMPORTANT!</a:t>
            </a:r>
            <a:endParaRPr sz="1800" b="1">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just" rtl="0">
              <a:spcBef>
                <a:spcPts val="0"/>
              </a:spcBef>
              <a:spcAft>
                <a:spcPts val="0"/>
              </a:spcAft>
              <a:buNone/>
            </a:pPr>
            <a:r>
              <a:rPr lang="pl-PL" sz="1800">
                <a:solidFill>
                  <a:schemeClr val="dk1"/>
                </a:solidFill>
                <a:latin typeface="Calibri"/>
                <a:ea typeface="Calibri"/>
                <a:cs typeface="Calibri"/>
                <a:sym typeface="Calibri"/>
              </a:rPr>
              <a:t>They are an example for younger generations of how to deal with the next stages of life.</a:t>
            </a:r>
            <a:endParaRPr sz="1800">
              <a:solidFill>
                <a:schemeClr val="dk1"/>
              </a:solidFill>
              <a:latin typeface="Calibri"/>
              <a:ea typeface="Calibri"/>
              <a:cs typeface="Calibri"/>
              <a:sym typeface="Calibri"/>
            </a:endParaRPr>
          </a:p>
          <a:p>
            <a:pPr marL="0" marR="0" lvl="0" indent="0" algn="just" rtl="0">
              <a:spcBef>
                <a:spcPts val="0"/>
              </a:spcBef>
              <a:spcAft>
                <a:spcPts val="0"/>
              </a:spcAft>
              <a:buNone/>
            </a:pPr>
            <a:endParaRPr sz="1800">
              <a:solidFill>
                <a:schemeClr val="dk1"/>
              </a:solidFill>
              <a:latin typeface="Calibri"/>
              <a:ea typeface="Calibri"/>
              <a:cs typeface="Calibri"/>
              <a:sym typeface="Calibri"/>
            </a:endParaRPr>
          </a:p>
          <a:p>
            <a:pPr marL="0" marR="0" lvl="0" indent="0" algn="just" rtl="0">
              <a:spcBef>
                <a:spcPts val="0"/>
              </a:spcBef>
              <a:spcAft>
                <a:spcPts val="0"/>
              </a:spcAft>
              <a:buNone/>
            </a:pPr>
            <a:r>
              <a:rPr lang="pl-PL" sz="1800">
                <a:solidFill>
                  <a:schemeClr val="dk1"/>
                </a:solidFill>
                <a:latin typeface="Calibri"/>
                <a:ea typeface="Calibri"/>
                <a:cs typeface="Calibri"/>
                <a:sym typeface="Calibri"/>
              </a:rPr>
              <a:t>We must be aware that seniors have been shaped by a completely different world, so it is easy for them to talk about what is most important in life. That is what grandparents, great-grandparents, mentors, professors do because they think in terms of meaning they have a different frame of reference.</a:t>
            </a:r>
            <a:endParaRPr sz="1800">
              <a:solidFill>
                <a:schemeClr val="dk1"/>
              </a:solidFill>
              <a:latin typeface="Calibri"/>
              <a:ea typeface="Calibri"/>
              <a:cs typeface="Calibri"/>
              <a:sym typeface="Calibri"/>
            </a:endParaRPr>
          </a:p>
          <a:p>
            <a:pPr marL="0" marR="0" lvl="0" indent="0" algn="just" rtl="0">
              <a:spcBef>
                <a:spcPts val="0"/>
              </a:spcBef>
              <a:spcAft>
                <a:spcPts val="0"/>
              </a:spcAft>
              <a:buNone/>
            </a:pPr>
            <a:endParaRPr sz="1800">
              <a:solidFill>
                <a:schemeClr val="dk1"/>
              </a:solidFill>
              <a:latin typeface="Calibri"/>
              <a:ea typeface="Calibri"/>
              <a:cs typeface="Calibri"/>
              <a:sym typeface="Calibri"/>
            </a:endParaRPr>
          </a:p>
          <a:p>
            <a:pPr marL="0" marR="0" lvl="0" indent="0" algn="just" rtl="0">
              <a:spcBef>
                <a:spcPts val="0"/>
              </a:spcBef>
              <a:spcAft>
                <a:spcPts val="0"/>
              </a:spcAft>
              <a:buNone/>
            </a:pPr>
            <a:r>
              <a:rPr lang="pl-PL" sz="1800">
                <a:solidFill>
                  <a:schemeClr val="dk1"/>
                </a:solidFill>
                <a:latin typeface="Calibri"/>
                <a:ea typeface="Calibri"/>
                <a:cs typeface="Calibri"/>
                <a:sym typeface="Calibri"/>
              </a:rPr>
              <a:t>Being in contact with the elderly supports children’s acquisition of basic skills. Toddlers learn to recognize clearly what is good and what is bad. Regular contact with fulfilled grandparents is important for children in terms of development. </a:t>
            </a:r>
            <a:endParaRPr/>
          </a:p>
          <a:p>
            <a:pPr marL="0" marR="0" lvl="0" indent="0" algn="just" rtl="0">
              <a:spcBef>
                <a:spcPts val="0"/>
              </a:spcBef>
              <a:spcAft>
                <a:spcPts val="0"/>
              </a:spcAft>
              <a:buNone/>
            </a:pPr>
            <a:endParaRPr sz="1800">
              <a:solidFill>
                <a:schemeClr val="dk1"/>
              </a:solidFill>
              <a:latin typeface="Calibri"/>
              <a:ea typeface="Calibri"/>
              <a:cs typeface="Calibri"/>
              <a:sym typeface="Calibri"/>
            </a:endParaRPr>
          </a:p>
          <a:p>
            <a:pPr marL="0" marR="0" lvl="0" indent="0" algn="just" rtl="0">
              <a:spcBef>
                <a:spcPts val="0"/>
              </a:spcBef>
              <a:spcAft>
                <a:spcPts val="0"/>
              </a:spcAft>
              <a:buNone/>
            </a:pPr>
            <a:r>
              <a:rPr lang="pl-PL" sz="1800">
                <a:solidFill>
                  <a:schemeClr val="dk1"/>
                </a:solidFill>
                <a:latin typeface="Calibri"/>
                <a:ea typeface="Calibri"/>
                <a:cs typeface="Calibri"/>
                <a:sym typeface="Calibri"/>
              </a:rPr>
              <a:t>A decent place for seniors in society and in their families contributes to the feeling of solidarity between people, thus maintaining bonds. They are witnesses to history.</a:t>
            </a:r>
            <a:endParaRPr sz="1800">
              <a:solidFill>
                <a:schemeClr val="dk1"/>
              </a:solidFill>
              <a:latin typeface="Calibri"/>
              <a:ea typeface="Calibri"/>
              <a:cs typeface="Calibri"/>
              <a:sym typeface="Calibri"/>
            </a:endParaRPr>
          </a:p>
        </p:txBody>
      </p:sp>
      <p:pic>
        <p:nvPicPr>
          <p:cNvPr id="158" name="Google Shape;158;p11"/>
          <p:cNvPicPr preferRelativeResize="0"/>
          <p:nvPr/>
        </p:nvPicPr>
        <p:blipFill rotWithShape="1">
          <a:blip r:embed="rId3">
            <a:alphaModFix/>
          </a:blip>
          <a:srcRect/>
          <a:stretch/>
        </p:blipFill>
        <p:spPr>
          <a:xfrm>
            <a:off x="6319819" y="623878"/>
            <a:ext cx="6047756" cy="520033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12"/>
          <p:cNvSpPr/>
          <p:nvPr/>
        </p:nvSpPr>
        <p:spPr>
          <a:xfrm>
            <a:off x="289034" y="1527722"/>
            <a:ext cx="8066690" cy="464742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l-PL" sz="1800" b="1">
                <a:solidFill>
                  <a:schemeClr val="dk1"/>
                </a:solidFill>
                <a:latin typeface="Calibri"/>
                <a:ea typeface="Calibri"/>
                <a:cs typeface="Calibri"/>
                <a:sym typeface="Calibri"/>
              </a:rPr>
              <a:t>SENIOR NEEDS:</a:t>
            </a:r>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r>
              <a:rPr lang="pl-PL" sz="2000">
                <a:solidFill>
                  <a:schemeClr val="dk1"/>
                </a:solidFill>
                <a:latin typeface="Calibri"/>
                <a:ea typeface="Calibri"/>
                <a:cs typeface="Calibri"/>
                <a:sym typeface="Calibri"/>
              </a:rPr>
              <a:t>1. The need to perform socially useful activities.</a:t>
            </a:r>
            <a:endParaRPr/>
          </a:p>
          <a:p>
            <a:pPr marL="0" marR="0" lvl="0" indent="0" algn="l" rtl="0">
              <a:spcBef>
                <a:spcPts val="0"/>
              </a:spcBef>
              <a:spcAft>
                <a:spcPts val="0"/>
              </a:spcAft>
              <a:buNone/>
            </a:pPr>
            <a:r>
              <a:rPr lang="pl-PL" sz="2000">
                <a:solidFill>
                  <a:schemeClr val="dk1"/>
                </a:solidFill>
                <a:latin typeface="Calibri"/>
                <a:ea typeface="Calibri"/>
                <a:cs typeface="Calibri"/>
                <a:sym typeface="Calibri"/>
              </a:rPr>
              <a:t>2. The need to use free time in a satisfactory way.</a:t>
            </a:r>
            <a:endParaRPr/>
          </a:p>
          <a:p>
            <a:pPr marL="0" marR="0" lvl="0" indent="0" algn="l" rtl="0">
              <a:spcBef>
                <a:spcPts val="0"/>
              </a:spcBef>
              <a:spcAft>
                <a:spcPts val="0"/>
              </a:spcAft>
              <a:buNone/>
            </a:pPr>
            <a:r>
              <a:rPr lang="pl-PL" sz="2000">
                <a:solidFill>
                  <a:schemeClr val="dk1"/>
                </a:solidFill>
                <a:latin typeface="Calibri"/>
                <a:ea typeface="Calibri"/>
                <a:cs typeface="Calibri"/>
                <a:sym typeface="Calibri"/>
              </a:rPr>
              <a:t>3. The need to be recognized as part of society and to play a role in it.</a:t>
            </a:r>
            <a:endParaRPr/>
          </a:p>
          <a:p>
            <a:pPr marL="0" marR="0" lvl="0" indent="0" algn="l" rtl="0">
              <a:spcBef>
                <a:spcPts val="0"/>
              </a:spcBef>
              <a:spcAft>
                <a:spcPts val="0"/>
              </a:spcAft>
              <a:buNone/>
            </a:pPr>
            <a:r>
              <a:rPr lang="pl-PL" sz="2000">
                <a:solidFill>
                  <a:schemeClr val="dk1"/>
                </a:solidFill>
                <a:latin typeface="Calibri"/>
                <a:ea typeface="Calibri"/>
                <a:cs typeface="Calibri"/>
                <a:sym typeface="Calibri"/>
              </a:rPr>
              <a:t>4. Need for communication. Expressing their feelings and thoughts, listening and speaking is the basis of the feeling of coexistence in society. This translates into well-being and also physical health.</a:t>
            </a:r>
            <a:endParaRPr/>
          </a:p>
          <a:p>
            <a:pPr marL="0" marR="0" lvl="0" indent="0" algn="l" rtl="0">
              <a:spcBef>
                <a:spcPts val="0"/>
              </a:spcBef>
              <a:spcAft>
                <a:spcPts val="0"/>
              </a:spcAft>
              <a:buNone/>
            </a:pPr>
            <a:r>
              <a:rPr lang="pl-PL" sz="2000">
                <a:solidFill>
                  <a:schemeClr val="dk1"/>
                </a:solidFill>
                <a:latin typeface="Calibri"/>
                <a:ea typeface="Calibri"/>
                <a:cs typeface="Calibri"/>
                <a:sym typeface="Calibri"/>
              </a:rPr>
              <a:t>5. Need to maintain normal social contacts.</a:t>
            </a:r>
            <a:endParaRPr sz="2000">
              <a:solidFill>
                <a:schemeClr val="dk1"/>
              </a:solidFill>
              <a:latin typeface="Calibri"/>
              <a:ea typeface="Calibri"/>
              <a:cs typeface="Calibri"/>
              <a:sym typeface="Calibri"/>
            </a:endParaRPr>
          </a:p>
          <a:p>
            <a:pPr marL="0" marR="0" lvl="0" indent="0" algn="l" rtl="0">
              <a:spcBef>
                <a:spcPts val="0"/>
              </a:spcBef>
              <a:spcAft>
                <a:spcPts val="0"/>
              </a:spcAft>
              <a:buNone/>
            </a:pPr>
            <a:r>
              <a:rPr lang="pl-PL" sz="2000">
                <a:solidFill>
                  <a:schemeClr val="dk1"/>
                </a:solidFill>
                <a:latin typeface="Calibri"/>
                <a:ea typeface="Calibri"/>
                <a:cs typeface="Calibri"/>
                <a:sym typeface="Calibri"/>
              </a:rPr>
              <a:t>6. Need self-expression, including expressing their feelings.</a:t>
            </a:r>
            <a:endParaRPr sz="2000">
              <a:solidFill>
                <a:schemeClr val="dk1"/>
              </a:solidFill>
              <a:latin typeface="Calibri"/>
              <a:ea typeface="Calibri"/>
              <a:cs typeface="Calibri"/>
              <a:sym typeface="Calibri"/>
            </a:endParaRPr>
          </a:p>
          <a:p>
            <a:pPr marL="0" marR="0" lvl="0" indent="0" algn="l" rtl="0">
              <a:spcBef>
                <a:spcPts val="0"/>
              </a:spcBef>
              <a:spcAft>
                <a:spcPts val="0"/>
              </a:spcAft>
              <a:buNone/>
            </a:pPr>
            <a:r>
              <a:rPr lang="pl-PL" sz="2000">
                <a:solidFill>
                  <a:schemeClr val="dk1"/>
                </a:solidFill>
                <a:latin typeface="Calibri"/>
                <a:ea typeface="Calibri"/>
                <a:cs typeface="Calibri"/>
                <a:sym typeface="Calibri"/>
              </a:rPr>
              <a:t>7. The need to protect health and social welfare, maintain contacts with family members, and a sense of being cared for.</a:t>
            </a:r>
            <a:endParaRPr sz="2000">
              <a:solidFill>
                <a:schemeClr val="dk1"/>
              </a:solidFill>
              <a:latin typeface="Calibri"/>
              <a:ea typeface="Calibri"/>
              <a:cs typeface="Calibri"/>
              <a:sym typeface="Calibri"/>
            </a:endParaRPr>
          </a:p>
          <a:p>
            <a:pPr marL="0" marR="0" lvl="0" indent="0" algn="l" rtl="0">
              <a:spcBef>
                <a:spcPts val="0"/>
              </a:spcBef>
              <a:spcAft>
                <a:spcPts val="0"/>
              </a:spcAft>
              <a:buNone/>
            </a:pPr>
            <a:r>
              <a:rPr lang="pl-PL" sz="2000">
                <a:solidFill>
                  <a:schemeClr val="dk1"/>
                </a:solidFill>
                <a:latin typeface="Calibri"/>
                <a:ea typeface="Calibri"/>
                <a:cs typeface="Calibri"/>
                <a:sym typeface="Calibri"/>
              </a:rPr>
              <a:t>8. The need for closeness, tenderness.</a:t>
            </a:r>
            <a:endParaRPr sz="2000">
              <a:solidFill>
                <a:schemeClr val="dk1"/>
              </a:solidFill>
              <a:latin typeface="Calibri"/>
              <a:ea typeface="Calibri"/>
              <a:cs typeface="Calibri"/>
              <a:sym typeface="Calibri"/>
            </a:endParaRPr>
          </a:p>
          <a:p>
            <a:pPr marL="0" marR="0" lvl="0" indent="0" algn="l" rtl="0">
              <a:spcBef>
                <a:spcPts val="0"/>
              </a:spcBef>
              <a:spcAft>
                <a:spcPts val="0"/>
              </a:spcAft>
              <a:buNone/>
            </a:pPr>
            <a:r>
              <a:rPr lang="pl-PL" sz="2000">
                <a:solidFill>
                  <a:schemeClr val="dk1"/>
                </a:solidFill>
                <a:latin typeface="Calibri"/>
                <a:ea typeface="Calibri"/>
                <a:cs typeface="Calibri"/>
                <a:sym typeface="Calibri"/>
              </a:rPr>
              <a:t>9. The need for adequate mental and psychological stimulation.</a:t>
            </a:r>
            <a:endParaRPr sz="2000">
              <a:solidFill>
                <a:schemeClr val="dk1"/>
              </a:solidFill>
              <a:latin typeface="Calibri"/>
              <a:ea typeface="Calibri"/>
              <a:cs typeface="Calibri"/>
              <a:sym typeface="Calibri"/>
            </a:endParaRPr>
          </a:p>
          <a:p>
            <a:pPr marL="0" marR="0" lvl="0" indent="0" algn="l" rtl="0">
              <a:spcBef>
                <a:spcPts val="0"/>
              </a:spcBef>
              <a:spcAft>
                <a:spcPts val="0"/>
              </a:spcAft>
              <a:buNone/>
            </a:pPr>
            <a:r>
              <a:rPr lang="pl-PL" sz="2000">
                <a:solidFill>
                  <a:schemeClr val="dk1"/>
                </a:solidFill>
                <a:latin typeface="Calibri"/>
                <a:ea typeface="Calibri"/>
                <a:cs typeface="Calibri"/>
                <a:sym typeface="Calibri"/>
              </a:rPr>
              <a:t>10. Need for spiritual satisfaction.</a:t>
            </a:r>
            <a:endParaRPr sz="2000">
              <a:solidFill>
                <a:schemeClr val="dk1"/>
              </a:solidFill>
              <a:latin typeface="Calibri"/>
              <a:ea typeface="Calibri"/>
              <a:cs typeface="Calibri"/>
              <a:sym typeface="Calibri"/>
            </a:endParaRPr>
          </a:p>
        </p:txBody>
      </p:sp>
      <p:pic>
        <p:nvPicPr>
          <p:cNvPr id="164" name="Google Shape;164;p12"/>
          <p:cNvPicPr preferRelativeResize="0"/>
          <p:nvPr/>
        </p:nvPicPr>
        <p:blipFill rotWithShape="1">
          <a:blip r:embed="rId3">
            <a:alphaModFix/>
          </a:blip>
          <a:srcRect/>
          <a:stretch/>
        </p:blipFill>
        <p:spPr>
          <a:xfrm>
            <a:off x="8626654" y="4322374"/>
            <a:ext cx="3215589" cy="2152317"/>
          </a:xfrm>
          <a:prstGeom prst="rect">
            <a:avLst/>
          </a:prstGeom>
          <a:noFill/>
          <a:ln>
            <a:noFill/>
          </a:ln>
        </p:spPr>
      </p:pic>
      <p:sp>
        <p:nvSpPr>
          <p:cNvPr id="165" name="Google Shape;165;p12"/>
          <p:cNvSpPr/>
          <p:nvPr/>
        </p:nvSpPr>
        <p:spPr>
          <a:xfrm>
            <a:off x="2054484" y="283808"/>
            <a:ext cx="8179964"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l-PL" sz="2000" b="1">
                <a:solidFill>
                  <a:schemeClr val="dk1"/>
                </a:solidFill>
                <a:latin typeface="Calibri"/>
                <a:ea typeface="Calibri"/>
                <a:cs typeface="Calibri"/>
                <a:sym typeface="Calibri"/>
              </a:rPr>
              <a:t>PROTECTING SENIORS - WE RELY ON THE ASSUMPTIONS THAT WE MUST REMEMBER ABOUT THEIR NEEDS. THIS IS THE BASIC ROUTINE OF ANY PROJECT</a:t>
            </a:r>
            <a:endParaRPr sz="2000" b="1">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13"/>
          <p:cNvSpPr/>
          <p:nvPr/>
        </p:nvSpPr>
        <p:spPr>
          <a:xfrm>
            <a:off x="285222" y="671691"/>
            <a:ext cx="8403021" cy="618630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endParaRPr sz="1800" b="1">
              <a:solidFill>
                <a:schemeClr val="dk1"/>
              </a:solidFill>
              <a:latin typeface="Calibri"/>
              <a:ea typeface="Calibri"/>
              <a:cs typeface="Calibri"/>
              <a:sym typeface="Calibri"/>
            </a:endParaRPr>
          </a:p>
          <a:p>
            <a:pPr marL="0" marR="0" lvl="0" indent="0" algn="l" rtl="0">
              <a:spcBef>
                <a:spcPts val="0"/>
              </a:spcBef>
              <a:spcAft>
                <a:spcPts val="0"/>
              </a:spcAft>
              <a:buNone/>
            </a:pPr>
            <a:r>
              <a:rPr lang="pl-PL" sz="1800">
                <a:solidFill>
                  <a:schemeClr val="dk1"/>
                </a:solidFill>
                <a:latin typeface="Calibri"/>
                <a:ea typeface="Calibri"/>
                <a:cs typeface="Calibri"/>
                <a:sym typeface="Calibri"/>
              </a:rPr>
              <a:t>For example:</a:t>
            </a:r>
            <a:endParaRPr sz="1800">
              <a:solidFill>
                <a:schemeClr val="dk1"/>
              </a:solidFill>
              <a:latin typeface="Calibri"/>
              <a:ea typeface="Calibri"/>
              <a:cs typeface="Calibri"/>
              <a:sym typeface="Calibri"/>
            </a:endParaRPr>
          </a:p>
          <a:p>
            <a:pPr marL="0" marR="0" lvl="0" indent="0" algn="l" rtl="0">
              <a:spcBef>
                <a:spcPts val="0"/>
              </a:spcBef>
              <a:spcAft>
                <a:spcPts val="0"/>
              </a:spcAft>
              <a:buNone/>
            </a:pPr>
            <a:r>
              <a:rPr lang="pl-PL" sz="1800" b="1">
                <a:solidFill>
                  <a:schemeClr val="dk1"/>
                </a:solidFill>
                <a:latin typeface="Calibri"/>
                <a:ea typeface="Calibri"/>
                <a:cs typeface="Calibri"/>
                <a:sym typeface="Calibri"/>
              </a:rPr>
              <a:t>Police:</a:t>
            </a:r>
            <a:endParaRPr/>
          </a:p>
          <a:p>
            <a:pPr marL="0" marR="0" lvl="0" indent="0" algn="l" rtl="0">
              <a:spcBef>
                <a:spcPts val="0"/>
              </a:spcBef>
              <a:spcAft>
                <a:spcPts val="0"/>
              </a:spcAft>
              <a:buNone/>
            </a:pPr>
            <a:r>
              <a:rPr lang="pl-PL" sz="1800">
                <a:solidFill>
                  <a:schemeClr val="dk1"/>
                </a:solidFill>
                <a:latin typeface="Calibri"/>
                <a:ea typeface="Calibri"/>
                <a:cs typeface="Calibri"/>
                <a:sym typeface="Calibri"/>
              </a:rPr>
              <a:t>Workshops with police officers on the safety of scared people. Teaching them about new types of crime to which they may exposed.</a:t>
            </a:r>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r>
              <a:rPr lang="pl-PL" sz="1800" b="1">
                <a:solidFill>
                  <a:schemeClr val="dk1"/>
                </a:solidFill>
                <a:latin typeface="Calibri"/>
                <a:ea typeface="Calibri"/>
                <a:cs typeface="Calibri"/>
                <a:sym typeface="Calibri"/>
              </a:rPr>
              <a:t>Mental Health Centers:</a:t>
            </a:r>
            <a:endParaRPr/>
          </a:p>
          <a:p>
            <a:pPr marL="0" marR="0" lvl="0" indent="0" algn="l" rtl="0">
              <a:spcBef>
                <a:spcPts val="0"/>
              </a:spcBef>
              <a:spcAft>
                <a:spcPts val="0"/>
              </a:spcAft>
              <a:buNone/>
            </a:pPr>
            <a:r>
              <a:rPr lang="pl-PL" sz="1800">
                <a:solidFill>
                  <a:schemeClr val="dk1"/>
                </a:solidFill>
                <a:latin typeface="Calibri"/>
                <a:ea typeface="Calibri"/>
                <a:cs typeface="Calibri"/>
                <a:sym typeface="Calibri"/>
              </a:rPr>
              <a:t>Creating support groups for people affected by crime.</a:t>
            </a:r>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r>
              <a:rPr lang="pl-PL" sz="1800" b="1">
                <a:solidFill>
                  <a:schemeClr val="dk1"/>
                </a:solidFill>
                <a:latin typeface="Calibri"/>
                <a:ea typeface="Calibri"/>
                <a:cs typeface="Calibri"/>
                <a:sym typeface="Calibri"/>
              </a:rPr>
              <a:t>Other NGOs:</a:t>
            </a:r>
            <a:endParaRPr/>
          </a:p>
          <a:p>
            <a:pPr marL="0" marR="0" lvl="0" indent="0" algn="l" rtl="0">
              <a:spcBef>
                <a:spcPts val="0"/>
              </a:spcBef>
              <a:spcAft>
                <a:spcPts val="0"/>
              </a:spcAft>
              <a:buNone/>
            </a:pPr>
            <a:r>
              <a:rPr lang="pl-PL" sz="1800">
                <a:solidFill>
                  <a:schemeClr val="dk1"/>
                </a:solidFill>
                <a:latin typeface="Calibri"/>
                <a:ea typeface="Calibri"/>
                <a:cs typeface="Calibri"/>
                <a:sym typeface="Calibri"/>
              </a:rPr>
              <a:t>Teaching new things related to technology. </a:t>
            </a:r>
            <a:endParaRPr/>
          </a:p>
          <a:p>
            <a:pPr marL="0" marR="0" lvl="0" indent="0" algn="l" rtl="0">
              <a:spcBef>
                <a:spcPts val="0"/>
              </a:spcBef>
              <a:spcAft>
                <a:spcPts val="0"/>
              </a:spcAft>
              <a:buNone/>
            </a:pPr>
            <a:r>
              <a:rPr lang="pl-PL" sz="1800">
                <a:solidFill>
                  <a:schemeClr val="dk1"/>
                </a:solidFill>
                <a:latin typeface="Calibri"/>
                <a:ea typeface="Calibri"/>
                <a:cs typeface="Calibri"/>
                <a:sym typeface="Calibri"/>
              </a:rPr>
              <a:t>Promoting a healthy lifestyle and openness.</a:t>
            </a:r>
            <a:endParaRPr/>
          </a:p>
          <a:p>
            <a:pPr marL="0" marR="0" lvl="0" indent="0" algn="l" rtl="0">
              <a:spcBef>
                <a:spcPts val="0"/>
              </a:spcBef>
              <a:spcAft>
                <a:spcPts val="0"/>
              </a:spcAft>
              <a:buNone/>
            </a:pPr>
            <a:r>
              <a:rPr lang="pl-PL" sz="1800">
                <a:solidFill>
                  <a:schemeClr val="dk1"/>
                </a:solidFill>
                <a:latin typeface="Calibri"/>
                <a:ea typeface="Calibri"/>
                <a:cs typeface="Calibri"/>
                <a:sym typeface="Calibri"/>
              </a:rPr>
              <a:t>Collaboration in the "Safe Senior" project.</a:t>
            </a:r>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r>
              <a:rPr lang="pl-PL" sz="1800" b="1">
                <a:solidFill>
                  <a:schemeClr val="dk1"/>
                </a:solidFill>
                <a:latin typeface="Calibri"/>
                <a:ea typeface="Calibri"/>
                <a:cs typeface="Calibri"/>
                <a:sym typeface="Calibri"/>
              </a:rPr>
              <a:t>Schools:</a:t>
            </a:r>
            <a:endParaRPr/>
          </a:p>
          <a:p>
            <a:pPr marL="0" marR="0" lvl="0" indent="0" algn="l" rtl="0">
              <a:spcBef>
                <a:spcPts val="0"/>
              </a:spcBef>
              <a:spcAft>
                <a:spcPts val="0"/>
              </a:spcAft>
              <a:buNone/>
            </a:pPr>
            <a:r>
              <a:rPr lang="pl-PL" sz="1800">
                <a:solidFill>
                  <a:schemeClr val="dk1"/>
                </a:solidFill>
                <a:latin typeface="Calibri"/>
                <a:ea typeface="Calibri"/>
                <a:cs typeface="Calibri"/>
                <a:sym typeface="Calibri"/>
              </a:rPr>
              <a:t>Promoting the good image of the elderly by involving young people.</a:t>
            </a:r>
            <a:endParaRPr/>
          </a:p>
          <a:p>
            <a:pPr marL="0" marR="0" lvl="0" indent="0" algn="l" rtl="0">
              <a:spcBef>
                <a:spcPts val="0"/>
              </a:spcBef>
              <a:spcAft>
                <a:spcPts val="0"/>
              </a:spcAft>
              <a:buNone/>
            </a:pPr>
            <a:r>
              <a:rPr lang="pl-PL" sz="1800">
                <a:solidFill>
                  <a:schemeClr val="dk1"/>
                </a:solidFill>
                <a:latin typeface="Calibri"/>
                <a:ea typeface="Calibri"/>
                <a:cs typeface="Calibri"/>
                <a:sym typeface="Calibri"/>
              </a:rPr>
              <a:t>Volunteering for the elderly.</a:t>
            </a: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b="1">
              <a:solidFill>
                <a:schemeClr val="dk1"/>
              </a:solidFill>
              <a:latin typeface="Calibri"/>
              <a:ea typeface="Calibri"/>
              <a:cs typeface="Calibri"/>
              <a:sym typeface="Calibri"/>
            </a:endParaRPr>
          </a:p>
          <a:p>
            <a:pPr marL="0" marR="0" lvl="0" indent="0" algn="l" rtl="0">
              <a:spcBef>
                <a:spcPts val="0"/>
              </a:spcBef>
              <a:spcAft>
                <a:spcPts val="0"/>
              </a:spcAft>
              <a:buNone/>
            </a:pPr>
            <a:r>
              <a:rPr lang="pl-PL" sz="1800" b="1">
                <a:solidFill>
                  <a:schemeClr val="dk1"/>
                </a:solidFill>
                <a:latin typeface="Calibri"/>
                <a:ea typeface="Calibri"/>
                <a:cs typeface="Calibri"/>
                <a:sym typeface="Calibri"/>
              </a:rPr>
              <a:t>Families: </a:t>
            </a:r>
            <a:endParaRPr sz="1800" b="1">
              <a:solidFill>
                <a:schemeClr val="dk1"/>
              </a:solidFill>
              <a:latin typeface="Calibri"/>
              <a:ea typeface="Calibri"/>
              <a:cs typeface="Calibri"/>
              <a:sym typeface="Calibri"/>
            </a:endParaRPr>
          </a:p>
          <a:p>
            <a:pPr marL="0" marR="0" lvl="0" indent="0" algn="l" rtl="0">
              <a:spcBef>
                <a:spcPts val="0"/>
              </a:spcBef>
              <a:spcAft>
                <a:spcPts val="0"/>
              </a:spcAft>
              <a:buNone/>
            </a:pPr>
            <a:r>
              <a:rPr lang="pl-PL" sz="1800">
                <a:solidFill>
                  <a:schemeClr val="dk1"/>
                </a:solidFill>
                <a:latin typeface="Calibri"/>
                <a:ea typeface="Calibri"/>
                <a:cs typeface="Calibri"/>
                <a:sym typeface="Calibri"/>
              </a:rPr>
              <a:t>Supporting those caring for their elderly family members in understanding their needs and planning for optimal support.</a:t>
            </a:r>
            <a:endParaRPr sz="1800">
              <a:solidFill>
                <a:schemeClr val="dk1"/>
              </a:solidFill>
              <a:latin typeface="Calibri"/>
              <a:ea typeface="Calibri"/>
              <a:cs typeface="Calibri"/>
              <a:sym typeface="Calibri"/>
            </a:endParaRPr>
          </a:p>
          <a:p>
            <a:pPr marL="285750" marR="0" lvl="0" indent="-17145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pic>
        <p:nvPicPr>
          <p:cNvPr id="171" name="Google Shape;171;p13"/>
          <p:cNvPicPr preferRelativeResize="0"/>
          <p:nvPr/>
        </p:nvPicPr>
        <p:blipFill rotWithShape="1">
          <a:blip r:embed="rId3">
            <a:alphaModFix/>
          </a:blip>
          <a:srcRect/>
          <a:stretch/>
        </p:blipFill>
        <p:spPr>
          <a:xfrm>
            <a:off x="8294105" y="2798692"/>
            <a:ext cx="3588762" cy="2393972"/>
          </a:xfrm>
          <a:prstGeom prst="rect">
            <a:avLst/>
          </a:prstGeom>
          <a:noFill/>
          <a:ln>
            <a:noFill/>
          </a:ln>
        </p:spPr>
      </p:pic>
      <p:sp>
        <p:nvSpPr>
          <p:cNvPr id="172" name="Google Shape;172;p13"/>
          <p:cNvSpPr/>
          <p:nvPr/>
        </p:nvSpPr>
        <p:spPr>
          <a:xfrm>
            <a:off x="2212426" y="210026"/>
            <a:ext cx="7751379"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l-PL" sz="1800" b="1">
                <a:solidFill>
                  <a:schemeClr val="dk1"/>
                </a:solidFill>
                <a:latin typeface="Calibri"/>
                <a:ea typeface="Calibri"/>
                <a:cs typeface="Calibri"/>
                <a:sym typeface="Calibri"/>
              </a:rPr>
              <a:t>COLLABORATION WITH OTHER NATIONAL INSTITUTIONS AND LOCAL ORGANIZATIONS IS VERY IMPORTANT IN CREATING A SUPPORT KIT AND IN PROTECTING SENIORS FROM BECOMING VICTIMS OF CRIME</a:t>
            </a:r>
            <a:endParaRPr sz="1800" b="1">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14"/>
          <p:cNvSpPr/>
          <p:nvPr/>
        </p:nvSpPr>
        <p:spPr>
          <a:xfrm>
            <a:off x="6900030" y="5913903"/>
            <a:ext cx="4537800" cy="461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l-PL" sz="2400" i="1">
                <a:solidFill>
                  <a:schemeClr val="dk1"/>
                </a:solidFill>
                <a:latin typeface="Calibri"/>
                <a:ea typeface="Calibri"/>
                <a:cs typeface="Calibri"/>
                <a:sym typeface="Calibri"/>
              </a:rPr>
              <a:t>THANK YOU FOR YOUR TIME</a:t>
            </a:r>
            <a:endParaRPr sz="2400" i="1">
              <a:solidFill>
                <a:schemeClr val="dk1"/>
              </a:solidFill>
              <a:latin typeface="Calibri"/>
              <a:ea typeface="Calibri"/>
              <a:cs typeface="Calibri"/>
              <a:sym typeface="Calibri"/>
            </a:endParaRPr>
          </a:p>
        </p:txBody>
      </p:sp>
      <p:pic>
        <p:nvPicPr>
          <p:cNvPr id="178" name="Google Shape;178;p14"/>
          <p:cNvPicPr preferRelativeResize="0"/>
          <p:nvPr/>
        </p:nvPicPr>
        <p:blipFill rotWithShape="1">
          <a:blip r:embed="rId3">
            <a:alphaModFix/>
          </a:blip>
          <a:srcRect/>
          <a:stretch/>
        </p:blipFill>
        <p:spPr>
          <a:xfrm>
            <a:off x="332711" y="300164"/>
            <a:ext cx="2880500" cy="2206553"/>
          </a:xfrm>
          <a:prstGeom prst="rect">
            <a:avLst/>
          </a:prstGeom>
          <a:noFill/>
          <a:ln>
            <a:noFill/>
          </a:ln>
        </p:spPr>
      </p:pic>
      <p:sp>
        <p:nvSpPr>
          <p:cNvPr id="179" name="Google Shape;179;p14"/>
          <p:cNvSpPr/>
          <p:nvPr/>
        </p:nvSpPr>
        <p:spPr>
          <a:xfrm>
            <a:off x="3848124" y="732350"/>
            <a:ext cx="7335900" cy="1200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l-PL" sz="3600">
                <a:solidFill>
                  <a:schemeClr val="dk1"/>
                </a:solidFill>
                <a:latin typeface="Calibri"/>
                <a:ea typeface="Calibri"/>
                <a:cs typeface="Calibri"/>
                <a:sym typeface="Calibri"/>
              </a:rPr>
              <a:t>„Bunch” - Association For Integration and Social Development  </a:t>
            </a:r>
            <a:endParaRPr sz="3600">
              <a:solidFill>
                <a:schemeClr val="dk1"/>
              </a:solidFill>
              <a:latin typeface="Calibri"/>
              <a:ea typeface="Calibri"/>
              <a:cs typeface="Calibri"/>
              <a:sym typeface="Calibri"/>
            </a:endParaRPr>
          </a:p>
        </p:txBody>
      </p:sp>
      <p:sp>
        <p:nvSpPr>
          <p:cNvPr id="180" name="Google Shape;180;p14"/>
          <p:cNvSpPr/>
          <p:nvPr/>
        </p:nvSpPr>
        <p:spPr>
          <a:xfrm>
            <a:off x="2602945" y="2506717"/>
            <a:ext cx="6096000" cy="255454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l-PL" sz="3200">
                <a:solidFill>
                  <a:schemeClr val="dk1"/>
                </a:solidFill>
                <a:latin typeface="Calibri"/>
                <a:ea typeface="Calibri"/>
                <a:cs typeface="Calibri"/>
                <a:sym typeface="Calibri"/>
              </a:rPr>
              <a:t>Correspondence  address:</a:t>
            </a:r>
            <a:endParaRPr/>
          </a:p>
          <a:p>
            <a:pPr marL="0" marR="0" lvl="0" indent="0" algn="ctr" rtl="0">
              <a:spcBef>
                <a:spcPts val="0"/>
              </a:spcBef>
              <a:spcAft>
                <a:spcPts val="0"/>
              </a:spcAft>
              <a:buNone/>
            </a:pPr>
            <a:r>
              <a:rPr lang="pl-PL" sz="3200">
                <a:solidFill>
                  <a:schemeClr val="dk1"/>
                </a:solidFill>
                <a:latin typeface="Calibri"/>
                <a:ea typeface="Calibri"/>
                <a:cs typeface="Calibri"/>
                <a:sym typeface="Calibri"/>
              </a:rPr>
              <a:t>                                                    </a:t>
            </a:r>
            <a:endParaRPr/>
          </a:p>
          <a:p>
            <a:pPr marL="0" marR="0" lvl="0" indent="0" algn="ctr" rtl="0">
              <a:spcBef>
                <a:spcPts val="0"/>
              </a:spcBef>
              <a:spcAft>
                <a:spcPts val="0"/>
              </a:spcAft>
              <a:buNone/>
            </a:pPr>
            <a:r>
              <a:rPr lang="pl-PL" sz="3200">
                <a:solidFill>
                  <a:schemeClr val="dk1"/>
                </a:solidFill>
                <a:latin typeface="Calibri"/>
                <a:ea typeface="Calibri"/>
                <a:cs typeface="Calibri"/>
                <a:sym typeface="Calibri"/>
              </a:rPr>
              <a:t>ul. Ptasia  161</a:t>
            </a:r>
            <a:endParaRPr/>
          </a:p>
          <a:p>
            <a:pPr marL="0" marR="0" lvl="0" indent="0" algn="ctr" rtl="0">
              <a:spcBef>
                <a:spcPts val="0"/>
              </a:spcBef>
              <a:spcAft>
                <a:spcPts val="0"/>
              </a:spcAft>
              <a:buNone/>
            </a:pPr>
            <a:r>
              <a:rPr lang="pl-PL" sz="3200">
                <a:solidFill>
                  <a:schemeClr val="dk1"/>
                </a:solidFill>
                <a:latin typeface="Calibri"/>
                <a:ea typeface="Calibri"/>
                <a:cs typeface="Calibri"/>
                <a:sym typeface="Calibri"/>
              </a:rPr>
              <a:t>59-300 Lubin</a:t>
            </a:r>
            <a:endParaRPr/>
          </a:p>
          <a:p>
            <a:pPr marL="0" marR="0" lvl="0" indent="0" algn="ctr" rtl="0">
              <a:spcBef>
                <a:spcPts val="0"/>
              </a:spcBef>
              <a:spcAft>
                <a:spcPts val="0"/>
              </a:spcAft>
              <a:buNone/>
            </a:pPr>
            <a:r>
              <a:rPr lang="pl-PL" sz="3200">
                <a:solidFill>
                  <a:schemeClr val="dk1"/>
                </a:solidFill>
                <a:latin typeface="Calibri"/>
                <a:ea typeface="Calibri"/>
                <a:cs typeface="Calibri"/>
                <a:sym typeface="Calibri"/>
              </a:rPr>
              <a:t>  Poland</a:t>
            </a:r>
            <a:endParaRPr sz="3200">
              <a:solidFill>
                <a:schemeClr val="dk1"/>
              </a:solidFill>
              <a:latin typeface="Calibri"/>
              <a:ea typeface="Calibri"/>
              <a:cs typeface="Calibri"/>
              <a:sym typeface="Calibri"/>
            </a:endParaRPr>
          </a:p>
        </p:txBody>
      </p:sp>
      <p:sp>
        <p:nvSpPr>
          <p:cNvPr id="181" name="Google Shape;181;p14"/>
          <p:cNvSpPr/>
          <p:nvPr/>
        </p:nvSpPr>
        <p:spPr>
          <a:xfrm>
            <a:off x="685800" y="5202914"/>
            <a:ext cx="5516100" cy="584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l-PL" sz="3200">
                <a:solidFill>
                  <a:schemeClr val="dk1"/>
                </a:solidFill>
                <a:latin typeface="Calibri"/>
                <a:ea typeface="Calibri"/>
                <a:cs typeface="Calibri"/>
                <a:sym typeface="Calibri"/>
              </a:rPr>
              <a:t>https://stowarzyszeniegrono.pl/</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2"/>
          <p:cNvSpPr txBox="1"/>
          <p:nvPr/>
        </p:nvSpPr>
        <p:spPr>
          <a:xfrm>
            <a:off x="5747656" y="705312"/>
            <a:ext cx="5524800" cy="535650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pl-PL" sz="1800" b="0" i="0" u="none" strike="noStrike" cap="none">
                <a:solidFill>
                  <a:schemeClr val="dk1"/>
                </a:solidFill>
                <a:latin typeface="Calibri"/>
                <a:ea typeface="Calibri"/>
                <a:cs typeface="Calibri"/>
                <a:sym typeface="Calibri"/>
              </a:rPr>
              <a:t>The Association was created in 2016 </a:t>
            </a:r>
            <a:r>
              <a:rPr lang="pl-PL" sz="1800">
                <a:solidFill>
                  <a:schemeClr val="dk1"/>
                </a:solidFill>
                <a:latin typeface="Calibri"/>
                <a:ea typeface="Calibri"/>
                <a:cs typeface="Calibri"/>
                <a:sym typeface="Calibri"/>
              </a:rPr>
              <a:t>b</a:t>
            </a:r>
            <a:r>
              <a:rPr lang="pl-PL" sz="1800" b="0" i="0" u="none" strike="noStrike" cap="none">
                <a:solidFill>
                  <a:schemeClr val="dk1"/>
                </a:solidFill>
                <a:latin typeface="Calibri"/>
                <a:ea typeface="Calibri"/>
                <a:cs typeface="Calibri"/>
                <a:sym typeface="Calibri"/>
              </a:rPr>
              <a:t>y </a:t>
            </a:r>
            <a:r>
              <a:rPr lang="pl-PL" sz="1800">
                <a:solidFill>
                  <a:schemeClr val="dk1"/>
                </a:solidFill>
                <a:latin typeface="Calibri"/>
                <a:ea typeface="Calibri"/>
                <a:cs typeface="Calibri"/>
                <a:sym typeface="Calibri"/>
              </a:rPr>
              <a:t>individuals</a:t>
            </a:r>
            <a:r>
              <a:rPr lang="pl-PL" sz="1800" b="0" i="0" u="none" strike="noStrike" cap="none">
                <a:solidFill>
                  <a:schemeClr val="dk1"/>
                </a:solidFill>
                <a:latin typeface="Calibri"/>
                <a:ea typeface="Calibri"/>
                <a:cs typeface="Calibri"/>
                <a:sym typeface="Calibri"/>
              </a:rPr>
              <a:t> who, in their field of work, often encounter other people’s needs, their difficulties and barriers which don’t allow them to function with dignity and peace. </a:t>
            </a:r>
            <a:endParaRPr sz="1800" b="0" i="0" u="none" strike="noStrike" cap="none">
              <a:solidFill>
                <a:schemeClr val="dk1"/>
              </a:solidFill>
              <a:latin typeface="Calibri"/>
              <a:ea typeface="Calibri"/>
              <a:cs typeface="Calibri"/>
              <a:sym typeface="Calibri"/>
            </a:endParaRPr>
          </a:p>
          <a:p>
            <a:pPr marL="0" marR="0" lvl="0" indent="0" algn="just" rtl="0">
              <a:spcBef>
                <a:spcPts val="0"/>
              </a:spcBef>
              <a:spcAft>
                <a:spcPts val="0"/>
              </a:spcAft>
              <a:buNone/>
            </a:pPr>
            <a:endParaRPr sz="1800" b="0" i="0" u="none" strike="noStrike" cap="none">
              <a:solidFill>
                <a:schemeClr val="dk1"/>
              </a:solidFill>
              <a:latin typeface="Calibri"/>
              <a:ea typeface="Calibri"/>
              <a:cs typeface="Calibri"/>
              <a:sym typeface="Calibri"/>
            </a:endParaRPr>
          </a:p>
          <a:p>
            <a:pPr marL="0" marR="0" lvl="0" indent="0" algn="just" rtl="0">
              <a:spcBef>
                <a:spcPts val="0"/>
              </a:spcBef>
              <a:spcAft>
                <a:spcPts val="0"/>
              </a:spcAft>
              <a:buNone/>
            </a:pPr>
            <a:r>
              <a:rPr lang="pl-PL" sz="1800" b="0" i="0" u="none" strike="noStrike" cap="none">
                <a:solidFill>
                  <a:schemeClr val="dk1"/>
                </a:solidFill>
                <a:latin typeface="Calibri"/>
                <a:ea typeface="Calibri"/>
                <a:cs typeface="Calibri"/>
                <a:sym typeface="Calibri"/>
              </a:rPr>
              <a:t>The Association is a response to various social problems. Both individual and group-based, or local. </a:t>
            </a:r>
            <a:endParaRPr sz="1800" b="0" i="0" u="none" strike="noStrike" cap="none">
              <a:solidFill>
                <a:schemeClr val="dk1"/>
              </a:solidFill>
              <a:latin typeface="Calibri"/>
              <a:ea typeface="Calibri"/>
              <a:cs typeface="Calibri"/>
              <a:sym typeface="Calibri"/>
            </a:endParaRPr>
          </a:p>
          <a:p>
            <a:pPr marL="0" marR="0" lvl="0" indent="0" algn="just" rtl="0">
              <a:spcBef>
                <a:spcPts val="0"/>
              </a:spcBef>
              <a:spcAft>
                <a:spcPts val="0"/>
              </a:spcAft>
              <a:buNone/>
            </a:pPr>
            <a:endParaRPr sz="1800" b="0" i="0" u="none" strike="noStrike" cap="none">
              <a:solidFill>
                <a:schemeClr val="dk1"/>
              </a:solidFill>
              <a:latin typeface="Calibri"/>
              <a:ea typeface="Calibri"/>
              <a:cs typeface="Calibri"/>
              <a:sym typeface="Calibri"/>
            </a:endParaRPr>
          </a:p>
          <a:p>
            <a:pPr marL="0" marR="0" lvl="0" indent="0" algn="just" rtl="0">
              <a:spcBef>
                <a:spcPts val="0"/>
              </a:spcBef>
              <a:spcAft>
                <a:spcPts val="0"/>
              </a:spcAft>
              <a:buNone/>
            </a:pPr>
            <a:r>
              <a:rPr lang="pl-PL" sz="1800" b="0" i="0" u="none" strike="noStrike" cap="none">
                <a:solidFill>
                  <a:schemeClr val="dk1"/>
                </a:solidFill>
                <a:latin typeface="Calibri"/>
                <a:ea typeface="Calibri"/>
                <a:cs typeface="Calibri"/>
                <a:sym typeface="Calibri"/>
              </a:rPr>
              <a:t>Our staff is made up of dynamic and well-educated people, who constantly deepen their knowledge. Among members of  „Bunch” there are many specialists</a:t>
            </a:r>
            <a:r>
              <a:rPr lang="pl-PL" sz="1800">
                <a:solidFill>
                  <a:schemeClr val="dk1"/>
                </a:solidFill>
                <a:latin typeface="Calibri"/>
                <a:ea typeface="Calibri"/>
                <a:cs typeface="Calibri"/>
                <a:sym typeface="Calibri"/>
              </a:rPr>
              <a:t> who </a:t>
            </a:r>
            <a:r>
              <a:rPr lang="pl-PL" sz="1800" b="0" i="0" u="none" strike="noStrike" cap="none">
                <a:solidFill>
                  <a:schemeClr val="dk1"/>
                </a:solidFill>
                <a:latin typeface="Calibri"/>
                <a:ea typeface="Calibri"/>
                <a:cs typeface="Calibri"/>
                <a:sym typeface="Calibri"/>
              </a:rPr>
              <a:t>want to go further </a:t>
            </a:r>
            <a:r>
              <a:rPr lang="pl-PL" sz="1800">
                <a:solidFill>
                  <a:schemeClr val="dk1"/>
                </a:solidFill>
                <a:latin typeface="Calibri"/>
                <a:ea typeface="Calibri"/>
                <a:cs typeface="Calibri"/>
                <a:sym typeface="Calibri"/>
              </a:rPr>
              <a:t>in </a:t>
            </a:r>
            <a:r>
              <a:rPr lang="pl-PL" sz="1800" b="0" i="0" u="none" strike="noStrike" cap="none">
                <a:solidFill>
                  <a:schemeClr val="dk1"/>
                </a:solidFill>
                <a:latin typeface="Calibri"/>
                <a:ea typeface="Calibri"/>
                <a:cs typeface="Calibri"/>
                <a:sym typeface="Calibri"/>
              </a:rPr>
              <a:t>their careers and open themselves to the local community with passion. </a:t>
            </a:r>
            <a:endParaRPr sz="1800" b="0" i="0" u="none" strike="noStrike" cap="none">
              <a:solidFill>
                <a:schemeClr val="dk1"/>
              </a:solidFill>
              <a:latin typeface="Calibri"/>
              <a:ea typeface="Calibri"/>
              <a:cs typeface="Calibri"/>
              <a:sym typeface="Calibri"/>
            </a:endParaRPr>
          </a:p>
          <a:p>
            <a:pPr marL="0" marR="0" lvl="0" indent="0" algn="just" rtl="0">
              <a:spcBef>
                <a:spcPts val="0"/>
              </a:spcBef>
              <a:spcAft>
                <a:spcPts val="0"/>
              </a:spcAft>
              <a:buNone/>
            </a:pPr>
            <a:endParaRPr sz="1800" b="0" i="0" u="none" strike="noStrike" cap="none">
              <a:solidFill>
                <a:schemeClr val="dk1"/>
              </a:solidFill>
              <a:latin typeface="Calibri"/>
              <a:ea typeface="Calibri"/>
              <a:cs typeface="Calibri"/>
              <a:sym typeface="Calibri"/>
            </a:endParaRPr>
          </a:p>
          <a:p>
            <a:pPr marL="0" marR="0" lvl="0" indent="0" algn="just" rtl="0">
              <a:spcBef>
                <a:spcPts val="0"/>
              </a:spcBef>
              <a:spcAft>
                <a:spcPts val="0"/>
              </a:spcAft>
              <a:buNone/>
            </a:pPr>
            <a:r>
              <a:rPr lang="pl-PL" sz="1800" b="0" i="0" u="none" strike="noStrike" cap="none">
                <a:solidFill>
                  <a:schemeClr val="dk1"/>
                </a:solidFill>
                <a:latin typeface="Calibri"/>
                <a:ea typeface="Calibri"/>
                <a:cs typeface="Calibri"/>
                <a:sym typeface="Calibri"/>
              </a:rPr>
              <a:t>They are psychologists, psychotherapists, lawyers, doctors, economists, journalists, speech therapists etc.</a:t>
            </a:r>
            <a:r>
              <a:rPr lang="pl-PL" sz="1800">
                <a:solidFill>
                  <a:schemeClr val="dk1"/>
                </a:solidFill>
                <a:latin typeface="Calibri"/>
                <a:ea typeface="Calibri"/>
                <a:cs typeface="Calibri"/>
                <a:sym typeface="Calibri"/>
              </a:rPr>
              <a:t> </a:t>
            </a:r>
            <a:r>
              <a:rPr lang="pl-PL" sz="1800" b="0" i="0" u="none" strike="noStrike" cap="none">
                <a:solidFill>
                  <a:schemeClr val="dk1"/>
                </a:solidFill>
                <a:latin typeface="Calibri"/>
                <a:ea typeface="Calibri"/>
                <a:cs typeface="Calibri"/>
                <a:sym typeface="Calibri"/>
              </a:rPr>
              <a:t>Thanks to this team, we can tackle any problem and </a:t>
            </a:r>
            <a:r>
              <a:rPr lang="pl-PL" sz="1800">
                <a:solidFill>
                  <a:schemeClr val="dk1"/>
                </a:solidFill>
                <a:latin typeface="Calibri"/>
                <a:ea typeface="Calibri"/>
                <a:cs typeface="Calibri"/>
                <a:sym typeface="Calibri"/>
              </a:rPr>
              <a:t>interdisciplinary </a:t>
            </a:r>
            <a:r>
              <a:rPr lang="pl-PL" sz="1800" b="0" i="0" u="none" strike="noStrike" cap="none">
                <a:solidFill>
                  <a:schemeClr val="dk1"/>
                </a:solidFill>
                <a:latin typeface="Calibri"/>
                <a:ea typeface="Calibri"/>
                <a:cs typeface="Calibri"/>
                <a:sym typeface="Calibri"/>
              </a:rPr>
              <a:t>subject. </a:t>
            </a:r>
            <a:r>
              <a:rPr lang="pl-PL" sz="1800">
                <a:solidFill>
                  <a:schemeClr val="dk1"/>
                </a:solidFill>
                <a:latin typeface="Calibri"/>
                <a:ea typeface="Calibri"/>
                <a:cs typeface="Calibri"/>
                <a:sym typeface="Calibri"/>
              </a:rPr>
              <a:t>We hold these </a:t>
            </a:r>
            <a:r>
              <a:rPr lang="pl-PL" sz="1800" b="0" i="0" u="none" strike="noStrike" cap="none">
                <a:solidFill>
                  <a:schemeClr val="dk1"/>
                </a:solidFill>
                <a:latin typeface="Calibri"/>
                <a:ea typeface="Calibri"/>
                <a:cs typeface="Calibri"/>
                <a:sym typeface="Calibri"/>
              </a:rPr>
              <a:t>words close to our hearts: tolerance, respect, responsibility, awareness.</a:t>
            </a:r>
            <a:endParaRPr sz="1800" b="0" i="0" u="none" strike="noStrike" cap="none">
              <a:solidFill>
                <a:schemeClr val="dk1"/>
              </a:solidFill>
              <a:latin typeface="Calibri"/>
              <a:ea typeface="Calibri"/>
              <a:cs typeface="Calibri"/>
              <a:sym typeface="Calibri"/>
            </a:endParaRPr>
          </a:p>
        </p:txBody>
      </p:sp>
      <p:pic>
        <p:nvPicPr>
          <p:cNvPr id="93" name="Google Shape;93;p2"/>
          <p:cNvPicPr preferRelativeResize="0"/>
          <p:nvPr/>
        </p:nvPicPr>
        <p:blipFill rotWithShape="1">
          <a:blip r:embed="rId3">
            <a:alphaModFix/>
          </a:blip>
          <a:srcRect/>
          <a:stretch/>
        </p:blipFill>
        <p:spPr>
          <a:xfrm>
            <a:off x="212083" y="0"/>
            <a:ext cx="3516947" cy="2697146"/>
          </a:xfrm>
          <a:prstGeom prst="rect">
            <a:avLst/>
          </a:prstGeom>
          <a:noFill/>
          <a:ln>
            <a:noFill/>
          </a:ln>
        </p:spPr>
      </p:pic>
      <p:sp>
        <p:nvSpPr>
          <p:cNvPr id="94" name="Google Shape;94;p2"/>
          <p:cNvSpPr txBox="1"/>
          <p:nvPr/>
        </p:nvSpPr>
        <p:spPr>
          <a:xfrm>
            <a:off x="212083" y="2934116"/>
            <a:ext cx="2758965" cy="147732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l-PL" sz="1800" b="1" i="0" u="none" strike="noStrike" cap="none">
                <a:solidFill>
                  <a:schemeClr val="dk1"/>
                </a:solidFill>
                <a:latin typeface="Calibri"/>
                <a:ea typeface="Calibri"/>
                <a:cs typeface="Calibri"/>
                <a:sym typeface="Calibri"/>
              </a:rPr>
              <a:t>Grono </a:t>
            </a:r>
            <a:r>
              <a:rPr lang="pl-PL" sz="1800" b="0" i="0" u="none" strike="noStrike" cap="none">
                <a:solidFill>
                  <a:schemeClr val="dk1"/>
                </a:solidFill>
                <a:latin typeface="Calibri"/>
                <a:ea typeface="Calibri"/>
                <a:cs typeface="Calibri"/>
                <a:sym typeface="Calibri"/>
              </a:rPr>
              <a:t>(Polish language) a group of people connected by some distinguishing feature, e.g. common interests, friendship, etc.</a:t>
            </a:r>
            <a:endParaRPr sz="1800">
              <a:solidFill>
                <a:schemeClr val="dk1"/>
              </a:solidFill>
              <a:latin typeface="Calibri"/>
              <a:ea typeface="Calibri"/>
              <a:cs typeface="Calibri"/>
              <a:sym typeface="Calibri"/>
            </a:endParaRPr>
          </a:p>
        </p:txBody>
      </p:sp>
      <p:sp>
        <p:nvSpPr>
          <p:cNvPr id="95" name="Google Shape;95;p2"/>
          <p:cNvSpPr/>
          <p:nvPr/>
        </p:nvSpPr>
        <p:spPr>
          <a:xfrm>
            <a:off x="212083" y="4648415"/>
            <a:ext cx="3147850" cy="175432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l-PL" sz="1800" b="1">
                <a:solidFill>
                  <a:schemeClr val="dk1"/>
                </a:solidFill>
                <a:latin typeface="Calibri"/>
                <a:ea typeface="Calibri"/>
                <a:cs typeface="Calibri"/>
                <a:sym typeface="Calibri"/>
              </a:rPr>
              <a:t>Bunch</a:t>
            </a:r>
            <a:r>
              <a:rPr lang="pl-PL" sz="1800">
                <a:solidFill>
                  <a:schemeClr val="dk1"/>
                </a:solidFill>
                <a:latin typeface="Calibri"/>
                <a:ea typeface="Calibri"/>
                <a:cs typeface="Calibri"/>
                <a:sym typeface="Calibri"/>
              </a:rPr>
              <a:t> (English language) a number of things, typically of the same kind, growing or fastened together.</a:t>
            </a:r>
            <a:endParaRPr/>
          </a:p>
          <a:p>
            <a:pPr marL="0" marR="0" lvl="0" indent="0" algn="l" rtl="0">
              <a:spcBef>
                <a:spcPts val="0"/>
              </a:spcBef>
              <a:spcAft>
                <a:spcPts val="0"/>
              </a:spcAft>
              <a:buNone/>
            </a:pPr>
            <a:r>
              <a:rPr lang="pl-PL" sz="1800">
                <a:solidFill>
                  <a:schemeClr val="dk1"/>
                </a:solidFill>
                <a:latin typeface="Calibri"/>
                <a:ea typeface="Calibri"/>
                <a:cs typeface="Calibri"/>
                <a:sym typeface="Calibri"/>
              </a:rPr>
              <a:t>"a bunch of grapes"</a:t>
            </a:r>
            <a:endParaRPr sz="1800">
              <a:solidFill>
                <a:schemeClr val="dk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Google Shape;100;p3"/>
          <p:cNvSpPr txBox="1"/>
          <p:nvPr/>
        </p:nvSpPr>
        <p:spPr>
          <a:xfrm>
            <a:off x="666205" y="692332"/>
            <a:ext cx="4350000" cy="286290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pl-PL" sz="1800" b="1">
                <a:solidFill>
                  <a:schemeClr val="dk1"/>
                </a:solidFill>
                <a:latin typeface="Calibri"/>
                <a:ea typeface="Calibri"/>
                <a:cs typeface="Calibri"/>
                <a:sym typeface="Calibri"/>
              </a:rPr>
              <a:t>The goal </a:t>
            </a:r>
            <a:r>
              <a:rPr lang="pl-PL" sz="1800">
                <a:solidFill>
                  <a:schemeClr val="dk1"/>
                </a:solidFill>
                <a:latin typeface="Calibri"/>
                <a:ea typeface="Calibri"/>
                <a:cs typeface="Calibri"/>
                <a:sym typeface="Calibri"/>
              </a:rPr>
              <a:t>of our Association for Integration and Social Development is, first of all, the development of</a:t>
            </a:r>
            <a:r>
              <a:rPr lang="pl-PL" sz="1800" b="1">
                <a:solidFill>
                  <a:schemeClr val="dk1"/>
                </a:solidFill>
                <a:latin typeface="Calibri"/>
                <a:ea typeface="Calibri"/>
                <a:cs typeface="Calibri"/>
                <a:sym typeface="Calibri"/>
              </a:rPr>
              <a:t> free social services</a:t>
            </a:r>
            <a:r>
              <a:rPr lang="pl-PL" sz="1800">
                <a:solidFill>
                  <a:schemeClr val="dk1"/>
                </a:solidFill>
                <a:latin typeface="Calibri"/>
                <a:ea typeface="Calibri"/>
                <a:cs typeface="Calibri"/>
                <a:sym typeface="Calibri"/>
              </a:rPr>
              <a:t>, and </a:t>
            </a:r>
            <a:r>
              <a:rPr lang="pl-PL" sz="1800" b="1">
                <a:solidFill>
                  <a:schemeClr val="dk1"/>
                </a:solidFill>
                <a:latin typeface="Calibri"/>
                <a:ea typeface="Calibri"/>
                <a:cs typeface="Calibri"/>
                <a:sym typeface="Calibri"/>
              </a:rPr>
              <a:t>support </a:t>
            </a:r>
            <a:r>
              <a:rPr lang="pl-PL" sz="1800">
                <a:solidFill>
                  <a:schemeClr val="dk1"/>
                </a:solidFill>
                <a:latin typeface="Calibri"/>
                <a:ea typeface="Calibri"/>
                <a:cs typeface="Calibri"/>
                <a:sym typeface="Calibri"/>
              </a:rPr>
              <a:t>for people and groups in danger of being </a:t>
            </a:r>
            <a:r>
              <a:rPr lang="pl-PL" sz="1800" b="1">
                <a:solidFill>
                  <a:schemeClr val="dk1"/>
                </a:solidFill>
                <a:latin typeface="Calibri"/>
                <a:ea typeface="Calibri"/>
                <a:cs typeface="Calibri"/>
                <a:sym typeface="Calibri"/>
              </a:rPr>
              <a:t>excluded</a:t>
            </a:r>
            <a:r>
              <a:rPr lang="pl-PL" sz="1800">
                <a:solidFill>
                  <a:schemeClr val="dk1"/>
                </a:solidFill>
                <a:latin typeface="Calibri"/>
                <a:ea typeface="Calibri"/>
                <a:cs typeface="Calibri"/>
                <a:sym typeface="Calibri"/>
              </a:rPr>
              <a:t>, while aiding the development of the region, and supporting its residents’ initiatives. We want our activism to come from a grassroots initiative and we want it to integrate with our society around shared goals.</a:t>
            </a:r>
            <a:endParaRPr sz="1800">
              <a:solidFill>
                <a:schemeClr val="dk1"/>
              </a:solidFill>
              <a:latin typeface="Calibri"/>
              <a:ea typeface="Calibri"/>
              <a:cs typeface="Calibri"/>
              <a:sym typeface="Calibri"/>
            </a:endParaRPr>
          </a:p>
        </p:txBody>
      </p:sp>
      <p:sp>
        <p:nvSpPr>
          <p:cNvPr id="101" name="Google Shape;101;p3"/>
          <p:cNvSpPr txBox="1"/>
          <p:nvPr/>
        </p:nvSpPr>
        <p:spPr>
          <a:xfrm>
            <a:off x="6270172" y="104502"/>
            <a:ext cx="5512500" cy="6403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a:p>
            <a:pPr marL="0" marR="0" lvl="0" indent="0" algn="l" rtl="0">
              <a:spcBef>
                <a:spcPts val="0"/>
              </a:spcBef>
              <a:spcAft>
                <a:spcPts val="0"/>
              </a:spcAft>
              <a:buNone/>
            </a:pPr>
            <a:r>
              <a:rPr lang="pl-PL" sz="1400" b="1">
                <a:solidFill>
                  <a:schemeClr val="dk1"/>
                </a:solidFill>
                <a:latin typeface="Calibri"/>
                <a:ea typeface="Calibri"/>
                <a:cs typeface="Calibri"/>
                <a:sym typeface="Calibri"/>
              </a:rPr>
              <a:t>MAIN ASSOCIATION PROJECTS:</a:t>
            </a:r>
            <a:endParaRPr sz="1400" b="1">
              <a:solidFill>
                <a:schemeClr val="dk1"/>
              </a:solidFill>
              <a:latin typeface="Calibri"/>
              <a:ea typeface="Calibri"/>
              <a:cs typeface="Calibri"/>
              <a:sym typeface="Calibri"/>
            </a:endParaRPr>
          </a:p>
          <a:p>
            <a:pPr marL="0" marR="0" lvl="0" indent="0" algn="l" rtl="0">
              <a:spcBef>
                <a:spcPts val="0"/>
              </a:spcBef>
              <a:spcAft>
                <a:spcPts val="0"/>
              </a:spcAft>
              <a:buNone/>
            </a:pPr>
            <a:endParaRPr sz="1400">
              <a:solidFill>
                <a:schemeClr val="dk1"/>
              </a:solidFill>
              <a:latin typeface="Calibri"/>
              <a:ea typeface="Calibri"/>
              <a:cs typeface="Calibri"/>
              <a:sym typeface="Calibri"/>
            </a:endParaRPr>
          </a:p>
          <a:p>
            <a:pPr marL="0" marR="0" lvl="0" indent="0" algn="l" rtl="0">
              <a:spcBef>
                <a:spcPts val="0"/>
              </a:spcBef>
              <a:spcAft>
                <a:spcPts val="0"/>
              </a:spcAft>
              <a:buNone/>
            </a:pPr>
            <a:r>
              <a:rPr lang="pl-PL" sz="1400">
                <a:solidFill>
                  <a:schemeClr val="dk1"/>
                </a:solidFill>
                <a:latin typeface="Calibri"/>
                <a:ea typeface="Calibri"/>
                <a:cs typeface="Calibri"/>
                <a:sym typeface="Calibri"/>
              </a:rPr>
              <a:t>STOP HATE IN SCHOOL (2016</a:t>
            </a:r>
            <a:r>
              <a:rPr lang="pl-PL">
                <a:solidFill>
                  <a:schemeClr val="dk1"/>
                </a:solidFill>
                <a:latin typeface="Calibri"/>
                <a:ea typeface="Calibri"/>
                <a:cs typeface="Calibri"/>
                <a:sym typeface="Calibri"/>
              </a:rPr>
              <a:t>-present</a:t>
            </a:r>
            <a:r>
              <a:rPr lang="pl-PL" sz="1400">
                <a:solidFill>
                  <a:schemeClr val="dk1"/>
                </a:solidFill>
                <a:latin typeface="Calibri"/>
                <a:ea typeface="Calibri"/>
                <a:cs typeface="Calibri"/>
                <a:sym typeface="Calibri"/>
              </a:rPr>
              <a:t>) – Psycholog</a:t>
            </a:r>
            <a:r>
              <a:rPr lang="pl-PL">
                <a:solidFill>
                  <a:schemeClr val="dk1"/>
                </a:solidFill>
                <a:latin typeface="Calibri"/>
                <a:ea typeface="Calibri"/>
                <a:cs typeface="Calibri"/>
                <a:sym typeface="Calibri"/>
              </a:rPr>
              <a:t>y</a:t>
            </a:r>
            <a:r>
              <a:rPr lang="pl-PL" sz="1400">
                <a:solidFill>
                  <a:schemeClr val="dk1"/>
                </a:solidFill>
                <a:latin typeface="Calibri"/>
                <a:ea typeface="Calibri"/>
                <a:cs typeface="Calibri"/>
                <a:sym typeface="Calibri"/>
              </a:rPr>
              <a:t> workshops for students of elementary schools and above, along with free consultations for teachers and parents.</a:t>
            </a:r>
            <a:endParaRPr sz="1400">
              <a:solidFill>
                <a:schemeClr val="dk1"/>
              </a:solidFill>
              <a:latin typeface="Calibri"/>
              <a:ea typeface="Calibri"/>
              <a:cs typeface="Calibri"/>
              <a:sym typeface="Calibri"/>
            </a:endParaRPr>
          </a:p>
          <a:p>
            <a:pPr marL="0" marR="0" lvl="0" indent="0" algn="l" rtl="0">
              <a:spcBef>
                <a:spcPts val="0"/>
              </a:spcBef>
              <a:spcAft>
                <a:spcPts val="0"/>
              </a:spcAft>
              <a:buNone/>
            </a:pPr>
            <a:endParaRPr sz="1400">
              <a:solidFill>
                <a:schemeClr val="dk1"/>
              </a:solidFill>
              <a:latin typeface="Calibri"/>
              <a:ea typeface="Calibri"/>
              <a:cs typeface="Calibri"/>
              <a:sym typeface="Calibri"/>
            </a:endParaRPr>
          </a:p>
          <a:p>
            <a:pPr marL="0" marR="0" lvl="0" indent="0" algn="l" rtl="0">
              <a:spcBef>
                <a:spcPts val="0"/>
              </a:spcBef>
              <a:spcAft>
                <a:spcPts val="0"/>
              </a:spcAft>
              <a:buNone/>
            </a:pPr>
            <a:r>
              <a:rPr lang="pl-PL" sz="1400">
                <a:solidFill>
                  <a:schemeClr val="dk1"/>
                </a:solidFill>
                <a:latin typeface="Calibri"/>
                <a:ea typeface="Calibri"/>
                <a:cs typeface="Calibri"/>
                <a:sym typeface="Calibri"/>
              </a:rPr>
              <a:t>THERAPEUTIC CAMP FOR CHILDREN AND YOUTHS </a:t>
            </a:r>
            <a:r>
              <a:rPr lang="pl-PL">
                <a:solidFill>
                  <a:schemeClr val="dk1"/>
                </a:solidFill>
                <a:latin typeface="Calibri"/>
                <a:ea typeface="Calibri"/>
                <a:cs typeface="Calibri"/>
                <a:sym typeface="Calibri"/>
              </a:rPr>
              <a:t>(</a:t>
            </a:r>
            <a:r>
              <a:rPr lang="pl-PL" sz="1400">
                <a:solidFill>
                  <a:schemeClr val="dk1"/>
                </a:solidFill>
                <a:latin typeface="Calibri"/>
                <a:ea typeface="Calibri"/>
                <a:cs typeface="Calibri"/>
                <a:sym typeface="Calibri"/>
              </a:rPr>
              <a:t>2019) – The weeklong trip  </a:t>
            </a:r>
            <a:r>
              <a:rPr lang="pl-PL">
                <a:solidFill>
                  <a:schemeClr val="dk1"/>
                </a:solidFill>
                <a:latin typeface="Calibri"/>
                <a:ea typeface="Calibri"/>
                <a:cs typeface="Calibri"/>
                <a:sym typeface="Calibri"/>
              </a:rPr>
              <a:t>included many activities</a:t>
            </a:r>
            <a:r>
              <a:rPr lang="pl-PL" sz="1400">
                <a:solidFill>
                  <a:schemeClr val="dk1"/>
                </a:solidFill>
                <a:latin typeface="Calibri"/>
                <a:ea typeface="Calibri"/>
                <a:cs typeface="Calibri"/>
                <a:sym typeface="Calibri"/>
              </a:rPr>
              <a:t>, that enabled the participants to rest and gain confidence in their abilities. Daily psychotherapeutic sessions, excursions, workshops, competitions, activities out in the field and at the location caused the children much joy and allowed them to charge their batteries for a new school year.</a:t>
            </a:r>
            <a:endParaRPr sz="1400">
              <a:solidFill>
                <a:schemeClr val="dk1"/>
              </a:solidFill>
              <a:latin typeface="Calibri"/>
              <a:ea typeface="Calibri"/>
              <a:cs typeface="Calibri"/>
              <a:sym typeface="Calibri"/>
            </a:endParaRPr>
          </a:p>
          <a:p>
            <a:pPr marL="0" marR="0" lvl="0" indent="0" algn="l" rtl="0">
              <a:spcBef>
                <a:spcPts val="0"/>
              </a:spcBef>
              <a:spcAft>
                <a:spcPts val="0"/>
              </a:spcAft>
              <a:buNone/>
            </a:pPr>
            <a:endParaRPr sz="1400">
              <a:solidFill>
                <a:schemeClr val="dk1"/>
              </a:solidFill>
              <a:latin typeface="Calibri"/>
              <a:ea typeface="Calibri"/>
              <a:cs typeface="Calibri"/>
              <a:sym typeface="Calibri"/>
            </a:endParaRPr>
          </a:p>
          <a:p>
            <a:pPr marL="0" marR="0" lvl="0" indent="0" algn="l" rtl="0">
              <a:spcBef>
                <a:spcPts val="0"/>
              </a:spcBef>
              <a:spcAft>
                <a:spcPts val="0"/>
              </a:spcAft>
              <a:buNone/>
            </a:pPr>
            <a:r>
              <a:rPr lang="pl-PL" sz="1400">
                <a:solidFill>
                  <a:schemeClr val="dk1"/>
                </a:solidFill>
                <a:latin typeface="Calibri"/>
                <a:ea typeface="Calibri"/>
                <a:cs typeface="Calibri"/>
                <a:sym typeface="Calibri"/>
              </a:rPr>
              <a:t>BETTER </a:t>
            </a:r>
            <a:r>
              <a:rPr lang="pl-PL">
                <a:solidFill>
                  <a:schemeClr val="dk1"/>
                </a:solidFill>
                <a:latin typeface="Calibri"/>
                <a:ea typeface="Calibri"/>
                <a:cs typeface="Calibri"/>
                <a:sym typeface="Calibri"/>
              </a:rPr>
              <a:t>TOMORROW </a:t>
            </a:r>
            <a:r>
              <a:rPr lang="pl-PL" sz="1400">
                <a:solidFill>
                  <a:schemeClr val="dk1"/>
                </a:solidFill>
                <a:latin typeface="Calibri"/>
                <a:ea typeface="Calibri"/>
                <a:cs typeface="Calibri"/>
                <a:sym typeface="Calibri"/>
              </a:rPr>
              <a:t>- Support Center (2018</a:t>
            </a:r>
            <a:r>
              <a:rPr lang="pl-PL">
                <a:solidFill>
                  <a:schemeClr val="dk1"/>
                </a:solidFill>
                <a:latin typeface="Calibri"/>
                <a:ea typeface="Calibri"/>
                <a:cs typeface="Calibri"/>
                <a:sym typeface="Calibri"/>
              </a:rPr>
              <a:t>-present</a:t>
            </a:r>
            <a:r>
              <a:rPr lang="pl-PL" sz="1400">
                <a:solidFill>
                  <a:schemeClr val="dk1"/>
                </a:solidFill>
                <a:latin typeface="Calibri"/>
                <a:ea typeface="Calibri"/>
                <a:cs typeface="Calibri"/>
                <a:sym typeface="Calibri"/>
              </a:rPr>
              <a:t>) – For people affected by crimes, their families and loved ones, and also crime witnesses</a:t>
            </a:r>
            <a:r>
              <a:rPr lang="pl-PL">
                <a:solidFill>
                  <a:schemeClr val="dk1"/>
                </a:solidFill>
                <a:latin typeface="Calibri"/>
                <a:ea typeface="Calibri"/>
                <a:cs typeface="Calibri"/>
                <a:sym typeface="Calibri"/>
              </a:rPr>
              <a:t>.</a:t>
            </a:r>
            <a:r>
              <a:rPr lang="pl-PL" sz="1400">
                <a:solidFill>
                  <a:schemeClr val="dk1"/>
                </a:solidFill>
                <a:latin typeface="Calibri"/>
                <a:ea typeface="Calibri"/>
                <a:cs typeface="Calibri"/>
                <a:sym typeface="Calibri"/>
              </a:rPr>
              <a:t>  We offer free psychological, legal and </a:t>
            </a:r>
            <a:r>
              <a:rPr lang="pl-PL">
                <a:solidFill>
                  <a:schemeClr val="dk1"/>
                </a:solidFill>
                <a:latin typeface="Calibri"/>
                <a:ea typeface="Calibri"/>
                <a:cs typeface="Calibri"/>
                <a:sym typeface="Calibri"/>
              </a:rPr>
              <a:t>psychotherapeutic</a:t>
            </a:r>
            <a:r>
              <a:rPr lang="pl-PL" sz="1400">
                <a:solidFill>
                  <a:schemeClr val="dk1"/>
                </a:solidFill>
                <a:latin typeface="Calibri"/>
                <a:ea typeface="Calibri"/>
                <a:cs typeface="Calibri"/>
                <a:sym typeface="Calibri"/>
              </a:rPr>
              <a:t> help.</a:t>
            </a:r>
            <a:endParaRPr sz="1400">
              <a:solidFill>
                <a:schemeClr val="dk1"/>
              </a:solidFill>
              <a:latin typeface="Calibri"/>
              <a:ea typeface="Calibri"/>
              <a:cs typeface="Calibri"/>
              <a:sym typeface="Calibri"/>
            </a:endParaRPr>
          </a:p>
          <a:p>
            <a:pPr marL="0" marR="0" lvl="0" indent="0" algn="l" rtl="0">
              <a:spcBef>
                <a:spcPts val="0"/>
              </a:spcBef>
              <a:spcAft>
                <a:spcPts val="0"/>
              </a:spcAft>
              <a:buNone/>
            </a:pPr>
            <a:endParaRPr sz="1400">
              <a:solidFill>
                <a:schemeClr val="dk1"/>
              </a:solidFill>
              <a:latin typeface="Calibri"/>
              <a:ea typeface="Calibri"/>
              <a:cs typeface="Calibri"/>
              <a:sym typeface="Calibri"/>
            </a:endParaRPr>
          </a:p>
          <a:p>
            <a:pPr marL="0" marR="0" lvl="0" indent="0" algn="l" rtl="0">
              <a:spcBef>
                <a:spcPts val="0"/>
              </a:spcBef>
              <a:spcAft>
                <a:spcPts val="0"/>
              </a:spcAft>
              <a:buNone/>
            </a:pPr>
            <a:r>
              <a:rPr lang="pl-PL" sz="1400">
                <a:solidFill>
                  <a:schemeClr val="dk1"/>
                </a:solidFill>
                <a:latin typeface="Calibri"/>
                <a:ea typeface="Calibri"/>
                <a:cs typeface="Calibri"/>
                <a:sym typeface="Calibri"/>
              </a:rPr>
              <a:t>THE OFFICE FOR GOOD CAUSES - (opened in 2019) </a:t>
            </a:r>
            <a:r>
              <a:rPr lang="pl-PL">
                <a:solidFill>
                  <a:schemeClr val="dk1"/>
                </a:solidFill>
                <a:latin typeface="Calibri"/>
                <a:ea typeface="Calibri"/>
                <a:cs typeface="Calibri"/>
                <a:sym typeface="Calibri"/>
              </a:rPr>
              <a:t>–</a:t>
            </a:r>
            <a:r>
              <a:rPr lang="pl-PL" sz="1400">
                <a:solidFill>
                  <a:schemeClr val="dk1"/>
                </a:solidFill>
                <a:latin typeface="Calibri"/>
                <a:ea typeface="Calibri"/>
                <a:cs typeface="Calibri"/>
                <a:sym typeface="Calibri"/>
              </a:rPr>
              <a:t> Our Association has opened a volunteer club, with elements of sociotherapy for children and youths. </a:t>
            </a:r>
            <a:endParaRPr/>
          </a:p>
          <a:p>
            <a:pPr marL="0" marR="0" lvl="0" indent="0" algn="l" rtl="0">
              <a:spcBef>
                <a:spcPts val="0"/>
              </a:spcBef>
              <a:spcAft>
                <a:spcPts val="0"/>
              </a:spcAft>
              <a:buNone/>
            </a:pPr>
            <a:endParaRPr sz="1400">
              <a:solidFill>
                <a:schemeClr val="dk1"/>
              </a:solidFill>
              <a:latin typeface="Calibri"/>
              <a:ea typeface="Calibri"/>
              <a:cs typeface="Calibri"/>
              <a:sym typeface="Calibri"/>
            </a:endParaRPr>
          </a:p>
          <a:p>
            <a:pPr marL="0" marR="0" lvl="0" indent="0" algn="l" rtl="0">
              <a:spcBef>
                <a:spcPts val="0"/>
              </a:spcBef>
              <a:spcAft>
                <a:spcPts val="0"/>
              </a:spcAft>
              <a:buNone/>
            </a:pPr>
            <a:r>
              <a:rPr lang="pl-PL" sz="1400">
                <a:solidFill>
                  <a:schemeClr val="dk1"/>
                </a:solidFill>
                <a:latin typeface="Calibri"/>
                <a:ea typeface="Calibri"/>
                <a:cs typeface="Calibri"/>
                <a:sym typeface="Calibri"/>
              </a:rPr>
              <a:t>„FROM NOW”- </a:t>
            </a:r>
            <a:r>
              <a:rPr lang="pl-PL">
                <a:solidFill>
                  <a:schemeClr val="dk1"/>
                </a:solidFill>
                <a:latin typeface="Calibri"/>
                <a:ea typeface="Calibri"/>
                <a:cs typeface="Calibri"/>
                <a:sym typeface="Calibri"/>
              </a:rPr>
              <a:t>SUPPORT</a:t>
            </a:r>
            <a:r>
              <a:rPr lang="pl-PL" sz="1400">
                <a:solidFill>
                  <a:schemeClr val="dk1"/>
                </a:solidFill>
                <a:latin typeface="Calibri"/>
                <a:ea typeface="Calibri"/>
                <a:cs typeface="Calibri"/>
                <a:sym typeface="Calibri"/>
              </a:rPr>
              <a:t> CENTER (2020</a:t>
            </a:r>
            <a:r>
              <a:rPr lang="pl-PL">
                <a:solidFill>
                  <a:schemeClr val="dk1"/>
                </a:solidFill>
                <a:latin typeface="Calibri"/>
                <a:ea typeface="Calibri"/>
                <a:cs typeface="Calibri"/>
                <a:sym typeface="Calibri"/>
              </a:rPr>
              <a:t>-</a:t>
            </a:r>
            <a:r>
              <a:rPr lang="pl-PL" sz="1400">
                <a:solidFill>
                  <a:schemeClr val="dk1"/>
                </a:solidFill>
                <a:latin typeface="Calibri"/>
                <a:ea typeface="Calibri"/>
                <a:cs typeface="Calibri"/>
                <a:sym typeface="Calibri"/>
              </a:rPr>
              <a:t>2022) for former prisoners, their families and loved ones. We offer free psychological, legal and </a:t>
            </a:r>
            <a:r>
              <a:rPr lang="pl-PL">
                <a:solidFill>
                  <a:schemeClr val="dk1"/>
                </a:solidFill>
                <a:latin typeface="Calibri"/>
                <a:ea typeface="Calibri"/>
                <a:cs typeface="Calibri"/>
                <a:sym typeface="Calibri"/>
              </a:rPr>
              <a:t>psychotherapeutic</a:t>
            </a:r>
            <a:r>
              <a:rPr lang="pl-PL" sz="1400">
                <a:solidFill>
                  <a:schemeClr val="dk1"/>
                </a:solidFill>
                <a:latin typeface="Calibri"/>
                <a:ea typeface="Calibri"/>
                <a:cs typeface="Calibri"/>
                <a:sym typeface="Calibri"/>
              </a:rPr>
              <a:t> help. Also significant in-kind </a:t>
            </a:r>
            <a:r>
              <a:rPr lang="pl-PL">
                <a:solidFill>
                  <a:schemeClr val="dk1"/>
                </a:solidFill>
                <a:latin typeface="Calibri"/>
                <a:ea typeface="Calibri"/>
                <a:cs typeface="Calibri"/>
                <a:sym typeface="Calibri"/>
              </a:rPr>
              <a:t>support</a:t>
            </a:r>
            <a:r>
              <a:rPr lang="pl-PL" sz="1400">
                <a:solidFill>
                  <a:schemeClr val="dk1"/>
                </a:solidFill>
                <a:latin typeface="Calibri"/>
                <a:ea typeface="Calibri"/>
                <a:cs typeface="Calibri"/>
                <a:sym typeface="Calibri"/>
              </a:rPr>
              <a:t>. </a:t>
            </a:r>
            <a:endParaRPr sz="1400">
              <a:solidFill>
                <a:schemeClr val="dk1"/>
              </a:solidFill>
              <a:latin typeface="Calibri"/>
              <a:ea typeface="Calibri"/>
              <a:cs typeface="Calibri"/>
              <a:sym typeface="Calibri"/>
            </a:endParaRPr>
          </a:p>
          <a:p>
            <a:pPr marL="0" marR="0" lvl="0" indent="0" algn="l" rtl="0">
              <a:spcBef>
                <a:spcPts val="0"/>
              </a:spcBef>
              <a:spcAft>
                <a:spcPts val="0"/>
              </a:spcAft>
              <a:buNone/>
            </a:pPr>
            <a:endParaRPr sz="1400">
              <a:solidFill>
                <a:schemeClr val="dk1"/>
              </a:solidFill>
              <a:latin typeface="Calibri"/>
              <a:ea typeface="Calibri"/>
              <a:cs typeface="Calibri"/>
              <a:sym typeface="Calibri"/>
            </a:endParaRPr>
          </a:p>
          <a:p>
            <a:pPr marL="0" marR="0" lvl="0" indent="0" algn="l" rtl="0">
              <a:spcBef>
                <a:spcPts val="0"/>
              </a:spcBef>
              <a:spcAft>
                <a:spcPts val="0"/>
              </a:spcAft>
              <a:buNone/>
            </a:pPr>
            <a:r>
              <a:rPr lang="pl-PL" sz="1400">
                <a:solidFill>
                  <a:schemeClr val="dk1"/>
                </a:solidFill>
                <a:latin typeface="Calibri"/>
                <a:ea typeface="Calibri"/>
                <a:cs typeface="Calibri"/>
                <a:sym typeface="Calibri"/>
              </a:rPr>
              <a:t>„ SUPPORT FOR DISABLED PEOPLE” (2020</a:t>
            </a:r>
            <a:r>
              <a:rPr lang="pl-PL">
                <a:solidFill>
                  <a:schemeClr val="dk1"/>
                </a:solidFill>
                <a:latin typeface="Calibri"/>
                <a:ea typeface="Calibri"/>
                <a:cs typeface="Calibri"/>
                <a:sym typeface="Calibri"/>
              </a:rPr>
              <a:t>-present</a:t>
            </a:r>
            <a:r>
              <a:rPr lang="pl-PL" sz="1400">
                <a:solidFill>
                  <a:schemeClr val="dk1"/>
                </a:solidFill>
                <a:latin typeface="Calibri"/>
                <a:ea typeface="Calibri"/>
                <a:cs typeface="Calibri"/>
                <a:sym typeface="Calibri"/>
              </a:rPr>
              <a:t>)</a:t>
            </a:r>
            <a:r>
              <a:rPr lang="pl-PL">
                <a:solidFill>
                  <a:schemeClr val="dk1"/>
                </a:solidFill>
                <a:latin typeface="Calibri"/>
                <a:ea typeface="Calibri"/>
                <a:cs typeface="Calibri"/>
                <a:sym typeface="Calibri"/>
              </a:rPr>
              <a:t> –</a:t>
            </a:r>
            <a:r>
              <a:rPr lang="pl-PL" sz="1400">
                <a:solidFill>
                  <a:schemeClr val="dk1"/>
                </a:solidFill>
                <a:latin typeface="Calibri"/>
                <a:ea typeface="Calibri"/>
                <a:cs typeface="Calibri"/>
                <a:sym typeface="Calibri"/>
              </a:rPr>
              <a:t> We offer </a:t>
            </a:r>
            <a:r>
              <a:rPr lang="pl-PL">
                <a:solidFill>
                  <a:schemeClr val="dk1"/>
                </a:solidFill>
                <a:latin typeface="Calibri"/>
                <a:ea typeface="Calibri"/>
                <a:cs typeface="Calibri"/>
                <a:sym typeface="Calibri"/>
              </a:rPr>
              <a:t>online</a:t>
            </a:r>
            <a:r>
              <a:rPr lang="pl-PL" sz="1400">
                <a:solidFill>
                  <a:schemeClr val="dk1"/>
                </a:solidFill>
                <a:latin typeface="Calibri"/>
                <a:ea typeface="Calibri"/>
                <a:cs typeface="Calibri"/>
                <a:sym typeface="Calibri"/>
              </a:rPr>
              <a:t> psychological support for disabled people </a:t>
            </a:r>
            <a:r>
              <a:rPr lang="pl-PL">
                <a:solidFill>
                  <a:schemeClr val="dk1"/>
                </a:solidFill>
                <a:latin typeface="Calibri"/>
                <a:ea typeface="Calibri"/>
                <a:cs typeface="Calibri"/>
                <a:sym typeface="Calibri"/>
              </a:rPr>
              <a:t>during the pandemic</a:t>
            </a:r>
            <a:r>
              <a:rPr lang="pl-PL" sz="1400">
                <a:solidFill>
                  <a:schemeClr val="dk1"/>
                </a:solidFill>
                <a:latin typeface="Calibri"/>
                <a:ea typeface="Calibri"/>
                <a:cs typeface="Calibri"/>
                <a:sym typeface="Calibri"/>
              </a:rPr>
              <a:t>.  </a:t>
            </a:r>
            <a:endParaRPr/>
          </a:p>
          <a:p>
            <a:pPr marL="0" marR="0" lvl="0" indent="0" algn="l" rtl="0">
              <a:spcBef>
                <a:spcPts val="0"/>
              </a:spcBef>
              <a:spcAft>
                <a:spcPts val="0"/>
              </a:spcAft>
              <a:buNone/>
            </a:pPr>
            <a:r>
              <a:rPr lang="pl-PL" sz="1800">
                <a:solidFill>
                  <a:schemeClr val="dk1"/>
                </a:solidFill>
                <a:latin typeface="Calibri"/>
                <a:ea typeface="Calibri"/>
                <a:cs typeface="Calibri"/>
                <a:sym typeface="Calibri"/>
              </a:rPr>
              <a:t> </a:t>
            </a:r>
            <a:endParaRPr/>
          </a:p>
        </p:txBody>
      </p:sp>
      <p:pic>
        <p:nvPicPr>
          <p:cNvPr id="102" name="Google Shape;102;p3"/>
          <p:cNvPicPr preferRelativeResize="0"/>
          <p:nvPr/>
        </p:nvPicPr>
        <p:blipFill rotWithShape="1">
          <a:blip r:embed="rId3">
            <a:alphaModFix/>
          </a:blip>
          <a:srcRect/>
          <a:stretch/>
        </p:blipFill>
        <p:spPr>
          <a:xfrm>
            <a:off x="666206" y="3810886"/>
            <a:ext cx="4079216" cy="2723093"/>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Calibri"/>
              <a:buNone/>
            </a:pPr>
            <a:r>
              <a:rPr lang="pl-PL" sz="3600" b="1"/>
              <a:t>SNAPSHOT ABOUT THE MAIN LIFE PROBLEMS FACING THE ELDERLY </a:t>
            </a:r>
            <a:endParaRPr sz="3600" b="1"/>
          </a:p>
        </p:txBody>
      </p:sp>
      <p:sp>
        <p:nvSpPr>
          <p:cNvPr id="108" name="Google Shape;108;p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lnSpcReduction="20000"/>
          </a:bodyPr>
          <a:lstStyle/>
          <a:p>
            <a:pPr marL="0" lvl="0" indent="0" algn="l" rtl="0">
              <a:lnSpc>
                <a:spcPct val="90000"/>
              </a:lnSpc>
              <a:spcBef>
                <a:spcPts val="0"/>
              </a:spcBef>
              <a:spcAft>
                <a:spcPts val="0"/>
              </a:spcAft>
              <a:buClr>
                <a:schemeClr val="dk1"/>
              </a:buClr>
              <a:buSzPts val="3500"/>
              <a:buNone/>
            </a:pPr>
            <a:r>
              <a:rPr lang="pl-PL" sz="3500"/>
              <a:t>The majority of seniors struggle with: </a:t>
            </a:r>
            <a:endParaRPr/>
          </a:p>
          <a:p>
            <a:pPr marL="0" lvl="0" indent="0" algn="l" rtl="0">
              <a:lnSpc>
                <a:spcPct val="90000"/>
              </a:lnSpc>
              <a:spcBef>
                <a:spcPts val="1000"/>
              </a:spcBef>
              <a:spcAft>
                <a:spcPts val="0"/>
              </a:spcAft>
              <a:buClr>
                <a:schemeClr val="dk1"/>
              </a:buClr>
              <a:buSzPts val="3500"/>
              <a:buNone/>
            </a:pPr>
            <a:endParaRPr sz="3500"/>
          </a:p>
          <a:p>
            <a:pPr marL="514350" lvl="0" indent="-531050" algn="l" rtl="0">
              <a:lnSpc>
                <a:spcPct val="90000"/>
              </a:lnSpc>
              <a:spcBef>
                <a:spcPts val="1000"/>
              </a:spcBef>
              <a:spcAft>
                <a:spcPts val="0"/>
              </a:spcAft>
              <a:buClr>
                <a:schemeClr val="dk1"/>
              </a:buClr>
              <a:buSzPts val="3500"/>
              <a:buAutoNum type="arabicPeriod"/>
            </a:pPr>
            <a:r>
              <a:rPr lang="pl-PL" sz="3500"/>
              <a:t>Their developmental space is shrinking: there are fewer social, physical and psychological spaces. They start to lose their independence. They start to become dependent on the help of others. </a:t>
            </a:r>
            <a:endParaRPr sz="3500"/>
          </a:p>
          <a:p>
            <a:pPr marL="0" lvl="0" indent="0" algn="l" rtl="0">
              <a:lnSpc>
                <a:spcPct val="90000"/>
              </a:lnSpc>
              <a:spcBef>
                <a:spcPts val="1000"/>
              </a:spcBef>
              <a:spcAft>
                <a:spcPts val="0"/>
              </a:spcAft>
              <a:buClr>
                <a:schemeClr val="dk1"/>
              </a:buClr>
              <a:buSzPts val="3500"/>
              <a:buNone/>
            </a:pPr>
            <a:endParaRPr sz="3500"/>
          </a:p>
          <a:p>
            <a:pPr marL="0" lvl="0" indent="0" algn="l" rtl="0">
              <a:lnSpc>
                <a:spcPct val="90000"/>
              </a:lnSpc>
              <a:spcBef>
                <a:spcPts val="1000"/>
              </a:spcBef>
              <a:spcAft>
                <a:spcPts val="0"/>
              </a:spcAft>
              <a:buClr>
                <a:schemeClr val="dk1"/>
              </a:buClr>
              <a:buSzPts val="3500"/>
              <a:buNone/>
            </a:pPr>
            <a:r>
              <a:rPr lang="pl-PL" sz="3500"/>
              <a:t>2. Unfavorable stereotypes of the elderly.</a:t>
            </a:r>
            <a:endParaRPr sz="3500"/>
          </a:p>
          <a:p>
            <a:pPr marL="0" lvl="0" indent="0" algn="l" rtl="0">
              <a:lnSpc>
                <a:spcPct val="90000"/>
              </a:lnSpc>
              <a:spcBef>
                <a:spcPts val="1000"/>
              </a:spcBef>
              <a:spcAft>
                <a:spcPts val="0"/>
              </a:spcAft>
              <a:buClr>
                <a:schemeClr val="dk1"/>
              </a:buClr>
              <a:buSzPts val="3900"/>
              <a:buNone/>
            </a:pPr>
            <a:endParaRPr sz="390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p5"/>
          <p:cNvSpPr txBox="1"/>
          <p:nvPr/>
        </p:nvSpPr>
        <p:spPr>
          <a:xfrm>
            <a:off x="526325" y="746234"/>
            <a:ext cx="5884800" cy="55104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l-PL" sz="3200">
                <a:solidFill>
                  <a:schemeClr val="dk1"/>
                </a:solidFill>
                <a:latin typeface="Calibri"/>
                <a:ea typeface="Calibri"/>
                <a:cs typeface="Calibri"/>
                <a:sym typeface="Calibri"/>
              </a:rPr>
              <a:t>3. Rapid  technological progress is challenging for the elderly, and many have fallen behind on learning to use technology.</a:t>
            </a:r>
            <a:endParaRPr sz="3200">
              <a:solidFill>
                <a:schemeClr val="dk1"/>
              </a:solidFill>
              <a:latin typeface="Calibri"/>
              <a:ea typeface="Calibri"/>
              <a:cs typeface="Calibri"/>
              <a:sym typeface="Calibri"/>
            </a:endParaRPr>
          </a:p>
          <a:p>
            <a:pPr marL="0" marR="0" lvl="0" indent="0" algn="l" rtl="0">
              <a:spcBef>
                <a:spcPts val="0"/>
              </a:spcBef>
              <a:spcAft>
                <a:spcPts val="0"/>
              </a:spcAft>
              <a:buNone/>
            </a:pPr>
            <a:endParaRPr sz="3200">
              <a:solidFill>
                <a:schemeClr val="dk1"/>
              </a:solidFill>
              <a:latin typeface="Calibri"/>
              <a:ea typeface="Calibri"/>
              <a:cs typeface="Calibri"/>
              <a:sym typeface="Calibri"/>
            </a:endParaRPr>
          </a:p>
          <a:p>
            <a:pPr marL="0" marR="0" lvl="0" indent="0" algn="l" rtl="0">
              <a:spcBef>
                <a:spcPts val="0"/>
              </a:spcBef>
              <a:spcAft>
                <a:spcPts val="0"/>
              </a:spcAft>
              <a:buNone/>
            </a:pPr>
            <a:r>
              <a:rPr lang="pl-PL" sz="3200">
                <a:solidFill>
                  <a:schemeClr val="dk1"/>
                </a:solidFill>
                <a:latin typeface="Calibri"/>
                <a:ea typeface="Calibri"/>
                <a:cs typeface="Calibri"/>
                <a:sym typeface="Calibri"/>
              </a:rPr>
              <a:t>4. Particular attention should be paid to elders during a pandemic.</a:t>
            </a:r>
            <a:endParaRPr/>
          </a:p>
          <a:p>
            <a:pPr marL="0" marR="0" lvl="0" indent="0" algn="l" rtl="0">
              <a:spcBef>
                <a:spcPts val="0"/>
              </a:spcBef>
              <a:spcAft>
                <a:spcPts val="0"/>
              </a:spcAft>
              <a:buNone/>
            </a:pPr>
            <a:endParaRPr sz="3200">
              <a:solidFill>
                <a:schemeClr val="dk1"/>
              </a:solidFill>
              <a:latin typeface="Calibri"/>
              <a:ea typeface="Calibri"/>
              <a:cs typeface="Calibri"/>
              <a:sym typeface="Calibri"/>
            </a:endParaRPr>
          </a:p>
          <a:p>
            <a:pPr marL="0" marR="0" lvl="0" indent="0" algn="l" rtl="0">
              <a:spcBef>
                <a:spcPts val="0"/>
              </a:spcBef>
              <a:spcAft>
                <a:spcPts val="0"/>
              </a:spcAft>
              <a:buNone/>
            </a:pPr>
            <a:r>
              <a:rPr lang="pl-PL" sz="3200">
                <a:solidFill>
                  <a:schemeClr val="dk1"/>
                </a:solidFill>
                <a:latin typeface="Calibri"/>
                <a:ea typeface="Calibri"/>
                <a:cs typeface="Calibri"/>
                <a:sym typeface="Calibri"/>
              </a:rPr>
              <a:t>5. The risk of being a victim of crime increases in proportion to age. </a:t>
            </a:r>
            <a:endParaRPr sz="3200">
              <a:solidFill>
                <a:schemeClr val="dk1"/>
              </a:solidFill>
              <a:latin typeface="Calibri"/>
              <a:ea typeface="Calibri"/>
              <a:cs typeface="Calibri"/>
              <a:sym typeface="Calibri"/>
            </a:endParaRPr>
          </a:p>
        </p:txBody>
      </p:sp>
      <p:pic>
        <p:nvPicPr>
          <p:cNvPr id="114" name="Google Shape;114;p5"/>
          <p:cNvPicPr preferRelativeResize="0"/>
          <p:nvPr/>
        </p:nvPicPr>
        <p:blipFill rotWithShape="1">
          <a:blip r:embed="rId3">
            <a:alphaModFix/>
          </a:blip>
          <a:srcRect/>
          <a:stretch/>
        </p:blipFill>
        <p:spPr>
          <a:xfrm>
            <a:off x="7472857" y="1986454"/>
            <a:ext cx="4083269" cy="2722179"/>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pic>
        <p:nvPicPr>
          <p:cNvPr id="119" name="Google Shape;119;p6"/>
          <p:cNvPicPr preferRelativeResize="0"/>
          <p:nvPr/>
        </p:nvPicPr>
        <p:blipFill rotWithShape="1">
          <a:blip r:embed="rId3">
            <a:alphaModFix/>
          </a:blip>
          <a:srcRect/>
          <a:stretch/>
        </p:blipFill>
        <p:spPr>
          <a:xfrm>
            <a:off x="8734097" y="917912"/>
            <a:ext cx="3093232" cy="2062155"/>
          </a:xfrm>
          <a:prstGeom prst="rect">
            <a:avLst/>
          </a:prstGeom>
          <a:noFill/>
          <a:ln>
            <a:noFill/>
          </a:ln>
        </p:spPr>
      </p:pic>
      <p:sp>
        <p:nvSpPr>
          <p:cNvPr id="120" name="Google Shape;120;p6"/>
          <p:cNvSpPr/>
          <p:nvPr/>
        </p:nvSpPr>
        <p:spPr>
          <a:xfrm>
            <a:off x="520262" y="347051"/>
            <a:ext cx="9962453"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l-PL" sz="2800">
                <a:solidFill>
                  <a:schemeClr val="dk1"/>
                </a:solidFill>
                <a:latin typeface="Calibri"/>
                <a:ea typeface="Calibri"/>
                <a:cs typeface="Calibri"/>
                <a:sym typeface="Calibri"/>
              </a:rPr>
              <a:t>Violence against the elderly in Poland</a:t>
            </a:r>
            <a:endParaRPr sz="2800">
              <a:solidFill>
                <a:schemeClr val="dk1"/>
              </a:solidFill>
              <a:latin typeface="Calibri"/>
              <a:ea typeface="Calibri"/>
              <a:cs typeface="Calibri"/>
              <a:sym typeface="Calibri"/>
            </a:endParaRPr>
          </a:p>
        </p:txBody>
      </p:sp>
      <p:sp>
        <p:nvSpPr>
          <p:cNvPr id="121" name="Google Shape;121;p6"/>
          <p:cNvSpPr/>
          <p:nvPr/>
        </p:nvSpPr>
        <p:spPr>
          <a:xfrm>
            <a:off x="520262" y="917912"/>
            <a:ext cx="6101255" cy="59400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l-PL" sz="2000">
                <a:solidFill>
                  <a:schemeClr val="dk1"/>
                </a:solidFill>
                <a:latin typeface="Calibri"/>
                <a:ea typeface="Calibri"/>
                <a:cs typeface="Calibri"/>
                <a:sym typeface="Calibri"/>
              </a:rPr>
              <a:t>- In 2020 more than 5,000 elderly were victims of  fraud  called „for Legend” , „for grandson”, „for police officers”. </a:t>
            </a:r>
            <a:endParaRPr/>
          </a:p>
          <a:p>
            <a:pPr marL="0" marR="0" lvl="0" indent="0" algn="l" rtl="0">
              <a:spcBef>
                <a:spcPts val="0"/>
              </a:spcBef>
              <a:spcAft>
                <a:spcPts val="0"/>
              </a:spcAft>
              <a:buNone/>
            </a:pPr>
            <a:endParaRPr sz="2000">
              <a:solidFill>
                <a:schemeClr val="dk1"/>
              </a:solidFill>
              <a:latin typeface="Calibri"/>
              <a:ea typeface="Calibri"/>
              <a:cs typeface="Calibri"/>
              <a:sym typeface="Calibri"/>
            </a:endParaRPr>
          </a:p>
          <a:p>
            <a:pPr marL="0" marR="0" lvl="0" indent="0" algn="l" rtl="0">
              <a:spcBef>
                <a:spcPts val="0"/>
              </a:spcBef>
              <a:spcAft>
                <a:spcPts val="0"/>
              </a:spcAft>
              <a:buNone/>
            </a:pPr>
            <a:r>
              <a:rPr lang="pl-PL" sz="2000">
                <a:solidFill>
                  <a:schemeClr val="dk1"/>
                </a:solidFill>
                <a:latin typeface="Calibri"/>
                <a:ea typeface="Calibri"/>
                <a:cs typeface="Calibri"/>
                <a:sym typeface="Calibri"/>
              </a:rPr>
              <a:t>-The elderly usually are the victims of fraud, robberies, and house break-ins. </a:t>
            </a:r>
            <a:endParaRPr/>
          </a:p>
          <a:p>
            <a:pPr marL="0" marR="0" lvl="0" indent="0" algn="l" rtl="0">
              <a:spcBef>
                <a:spcPts val="0"/>
              </a:spcBef>
              <a:spcAft>
                <a:spcPts val="0"/>
              </a:spcAft>
              <a:buNone/>
            </a:pPr>
            <a:endParaRPr sz="2000">
              <a:solidFill>
                <a:schemeClr val="dk1"/>
              </a:solidFill>
              <a:latin typeface="Calibri"/>
              <a:ea typeface="Calibri"/>
              <a:cs typeface="Calibri"/>
              <a:sym typeface="Calibri"/>
            </a:endParaRPr>
          </a:p>
          <a:p>
            <a:pPr marL="0" marR="0" lvl="0" indent="0" algn="l" rtl="0">
              <a:spcBef>
                <a:spcPts val="0"/>
              </a:spcBef>
              <a:spcAft>
                <a:spcPts val="0"/>
              </a:spcAft>
              <a:buNone/>
            </a:pPr>
            <a:r>
              <a:rPr lang="pl-PL" sz="2000">
                <a:solidFill>
                  <a:schemeClr val="dk1"/>
                </a:solidFill>
                <a:latin typeface="Calibri"/>
                <a:ea typeface="Calibri"/>
                <a:cs typeface="Calibri"/>
                <a:sym typeface="Calibri"/>
              </a:rPr>
              <a:t>-80% of victims in this group are over 70 years old. </a:t>
            </a:r>
            <a:endParaRPr/>
          </a:p>
          <a:p>
            <a:pPr marL="0" marR="0" lvl="0" indent="0" algn="l" rtl="0">
              <a:spcBef>
                <a:spcPts val="0"/>
              </a:spcBef>
              <a:spcAft>
                <a:spcPts val="0"/>
              </a:spcAft>
              <a:buNone/>
            </a:pPr>
            <a:endParaRPr sz="200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2000"/>
              <a:buFont typeface="Calibri"/>
              <a:buChar char="-"/>
            </a:pPr>
            <a:r>
              <a:rPr lang="pl-PL" sz="2000">
                <a:solidFill>
                  <a:schemeClr val="dk1"/>
                </a:solidFill>
                <a:latin typeface="Calibri"/>
                <a:ea typeface="Calibri"/>
                <a:cs typeface="Calibri"/>
                <a:sym typeface="Calibri"/>
              </a:rPr>
              <a:t>Almost 6% of seniors over 65 experience domestic violence </a:t>
            </a:r>
            <a:endParaRPr/>
          </a:p>
          <a:p>
            <a:pPr marL="285750" marR="0" lvl="0" indent="-285750" algn="l" rtl="0">
              <a:spcBef>
                <a:spcPts val="0"/>
              </a:spcBef>
              <a:spcAft>
                <a:spcPts val="0"/>
              </a:spcAft>
              <a:buClr>
                <a:schemeClr val="dk1"/>
              </a:buClr>
              <a:buSzPts val="2000"/>
              <a:buFont typeface="Calibri"/>
              <a:buChar char="-"/>
            </a:pPr>
            <a:r>
              <a:rPr lang="pl-PL" sz="2000">
                <a:solidFill>
                  <a:schemeClr val="dk1"/>
                </a:solidFill>
                <a:latin typeface="Calibri"/>
                <a:ea typeface="Calibri"/>
                <a:cs typeface="Calibri"/>
                <a:sym typeface="Calibri"/>
              </a:rPr>
              <a:t>The risk of being a victim of domestic violence in the age of 75-84 years old  is more than 37%</a:t>
            </a:r>
            <a:endParaRPr/>
          </a:p>
          <a:p>
            <a:pPr marL="285750" marR="0" lvl="0" indent="-285750" algn="l" rtl="0">
              <a:spcBef>
                <a:spcPts val="0"/>
              </a:spcBef>
              <a:spcAft>
                <a:spcPts val="0"/>
              </a:spcAft>
              <a:buClr>
                <a:schemeClr val="dk1"/>
              </a:buClr>
              <a:buSzPts val="2000"/>
              <a:buFont typeface="Calibri"/>
              <a:buChar char="-"/>
            </a:pPr>
            <a:r>
              <a:rPr lang="pl-PL" sz="2000">
                <a:solidFill>
                  <a:schemeClr val="dk1"/>
                </a:solidFill>
                <a:latin typeface="Calibri"/>
                <a:ea typeface="Calibri"/>
                <a:cs typeface="Calibri"/>
                <a:sym typeface="Calibri"/>
              </a:rPr>
              <a:t>1/3 of the victims deny that they are victims of domestic violence</a:t>
            </a:r>
            <a:endParaRPr sz="200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2000"/>
              <a:buFont typeface="Calibri"/>
              <a:buChar char="-"/>
            </a:pPr>
            <a:r>
              <a:rPr lang="pl-PL" sz="2000">
                <a:solidFill>
                  <a:schemeClr val="dk1"/>
                </a:solidFill>
                <a:latin typeface="Calibri"/>
                <a:ea typeface="Calibri"/>
                <a:cs typeface="Calibri"/>
                <a:sym typeface="Calibri"/>
              </a:rPr>
              <a:t>The most common perpetrators are their guardians/caregivers (47%)</a:t>
            </a:r>
            <a:endParaRPr sz="2000">
              <a:solidFill>
                <a:schemeClr val="dk1"/>
              </a:solidFill>
              <a:latin typeface="Calibri"/>
              <a:ea typeface="Calibri"/>
              <a:cs typeface="Calibri"/>
              <a:sym typeface="Calibri"/>
            </a:endParaRPr>
          </a:p>
        </p:txBody>
      </p:sp>
      <p:pic>
        <p:nvPicPr>
          <p:cNvPr id="122" name="Google Shape;122;p6"/>
          <p:cNvPicPr preferRelativeResize="0"/>
          <p:nvPr/>
        </p:nvPicPr>
        <p:blipFill rotWithShape="1">
          <a:blip r:embed="rId4">
            <a:alphaModFix/>
          </a:blip>
          <a:srcRect/>
          <a:stretch/>
        </p:blipFill>
        <p:spPr>
          <a:xfrm>
            <a:off x="8875986" y="4693732"/>
            <a:ext cx="3249450" cy="2164268"/>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p7"/>
          <p:cNvSpPr/>
          <p:nvPr/>
        </p:nvSpPr>
        <p:spPr>
          <a:xfrm>
            <a:off x="1078775" y="441425"/>
            <a:ext cx="9907200" cy="19389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l-PL" sz="4000">
                <a:solidFill>
                  <a:schemeClr val="dk1"/>
                </a:solidFill>
                <a:latin typeface="Calibri"/>
                <a:ea typeface="Calibri"/>
                <a:cs typeface="Calibri"/>
                <a:sym typeface="Calibri"/>
              </a:rPr>
              <a:t>Effective help from others is key in helping prevent the elderly from becoming victims of crime</a:t>
            </a:r>
            <a:endParaRPr/>
          </a:p>
        </p:txBody>
      </p:sp>
      <p:pic>
        <p:nvPicPr>
          <p:cNvPr id="128" name="Google Shape;128;p7"/>
          <p:cNvPicPr preferRelativeResize="0"/>
          <p:nvPr/>
        </p:nvPicPr>
        <p:blipFill rotWithShape="1">
          <a:blip r:embed="rId3">
            <a:alphaModFix/>
          </a:blip>
          <a:srcRect/>
          <a:stretch/>
        </p:blipFill>
        <p:spPr>
          <a:xfrm>
            <a:off x="2238704" y="2761491"/>
            <a:ext cx="8103476" cy="356719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p8"/>
          <p:cNvSpPr txBox="1"/>
          <p:nvPr/>
        </p:nvSpPr>
        <p:spPr>
          <a:xfrm>
            <a:off x="3563007" y="348659"/>
            <a:ext cx="5423338" cy="107721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l-PL" sz="2800" b="1">
                <a:solidFill>
                  <a:schemeClr val="dk1"/>
                </a:solidFill>
                <a:latin typeface="Calibri"/>
                <a:ea typeface="Calibri"/>
                <a:cs typeface="Calibri"/>
                <a:sym typeface="Calibri"/>
              </a:rPr>
              <a:t>HOW DO WE HELP IN „BUNCH”  ?</a:t>
            </a:r>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4" name="Google Shape;134;p8"/>
          <p:cNvSpPr/>
          <p:nvPr/>
        </p:nvSpPr>
        <p:spPr>
          <a:xfrm>
            <a:off x="399393" y="1087323"/>
            <a:ext cx="11440510"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l-PL" sz="2000" b="1">
                <a:solidFill>
                  <a:schemeClr val="dk1"/>
                </a:solidFill>
                <a:latin typeface="Calibri"/>
                <a:ea typeface="Calibri"/>
                <a:cs typeface="Calibri"/>
                <a:sym typeface="Calibri"/>
              </a:rPr>
              <a:t>In our bunch we trying to build the net of support through many social programs and projects.</a:t>
            </a:r>
            <a:endParaRPr sz="2000" b="1">
              <a:solidFill>
                <a:schemeClr val="dk1"/>
              </a:solidFill>
              <a:latin typeface="Calibri"/>
              <a:ea typeface="Calibri"/>
              <a:cs typeface="Calibri"/>
              <a:sym typeface="Calibri"/>
            </a:endParaRPr>
          </a:p>
          <a:p>
            <a:pPr marL="0" marR="0" lvl="0" indent="0" algn="ctr" rtl="0">
              <a:spcBef>
                <a:spcPts val="0"/>
              </a:spcBef>
              <a:spcAft>
                <a:spcPts val="0"/>
              </a:spcAft>
              <a:buNone/>
            </a:pPr>
            <a:r>
              <a:rPr lang="pl-PL" sz="2000" b="1">
                <a:solidFill>
                  <a:schemeClr val="dk1"/>
                </a:solidFill>
                <a:latin typeface="Calibri"/>
                <a:ea typeface="Calibri"/>
                <a:cs typeface="Calibri"/>
                <a:sym typeface="Calibri"/>
              </a:rPr>
              <a:t>The most important of them are:</a:t>
            </a:r>
            <a:endParaRPr sz="2000" b="1">
              <a:solidFill>
                <a:schemeClr val="dk1"/>
              </a:solidFill>
              <a:latin typeface="Calibri"/>
              <a:ea typeface="Calibri"/>
              <a:cs typeface="Calibri"/>
              <a:sym typeface="Calibri"/>
            </a:endParaRPr>
          </a:p>
        </p:txBody>
      </p:sp>
      <p:sp>
        <p:nvSpPr>
          <p:cNvPr id="135" name="Google Shape;135;p8"/>
          <p:cNvSpPr/>
          <p:nvPr/>
        </p:nvSpPr>
        <p:spPr>
          <a:xfrm>
            <a:off x="653076" y="597456"/>
            <a:ext cx="5466572" cy="283154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l-PL" sz="1800">
                <a:solidFill>
                  <a:schemeClr val="dk1"/>
                </a:solidFill>
                <a:latin typeface="Calibri"/>
                <a:ea typeface="Calibri"/>
                <a:cs typeface="Calibri"/>
                <a:sym typeface="Calibri"/>
              </a:rPr>
              <a:t>                                       </a:t>
            </a:r>
            <a:r>
              <a:rPr lang="pl-PL" sz="4400" b="1">
                <a:solidFill>
                  <a:schemeClr val="dk1"/>
                </a:solidFill>
                <a:latin typeface="Calibri"/>
                <a:ea typeface="Calibri"/>
                <a:cs typeface="Calibri"/>
                <a:sym typeface="Calibri"/>
              </a:rPr>
              <a:t> </a:t>
            </a:r>
            <a:endParaRPr/>
          </a:p>
          <a:p>
            <a:pPr marL="0" marR="0" lvl="0" indent="0" algn="l" rtl="0">
              <a:spcBef>
                <a:spcPts val="0"/>
              </a:spcBef>
              <a:spcAft>
                <a:spcPts val="0"/>
              </a:spcAft>
              <a:buNone/>
            </a:pPr>
            <a:endParaRPr sz="4400" b="1">
              <a:solidFill>
                <a:schemeClr val="dk1"/>
              </a:solidFill>
              <a:latin typeface="Calibri"/>
              <a:ea typeface="Calibri"/>
              <a:cs typeface="Calibri"/>
              <a:sym typeface="Calibri"/>
            </a:endParaRPr>
          </a:p>
          <a:p>
            <a:pPr marL="0" marR="0" lvl="0" indent="0" algn="l" rtl="0">
              <a:spcBef>
                <a:spcPts val="0"/>
              </a:spcBef>
              <a:spcAft>
                <a:spcPts val="0"/>
              </a:spcAft>
              <a:buNone/>
            </a:pPr>
            <a:r>
              <a:rPr lang="pl-PL" sz="1800" b="1">
                <a:solidFill>
                  <a:schemeClr val="dk1"/>
                </a:solidFill>
                <a:latin typeface="Calibri"/>
                <a:ea typeface="Calibri"/>
                <a:cs typeface="Calibri"/>
                <a:sym typeface="Calibri"/>
              </a:rPr>
              <a:t>1. „BETTER TOMORROW”- </a:t>
            </a:r>
            <a:r>
              <a:rPr lang="pl-PL" sz="1800">
                <a:solidFill>
                  <a:schemeClr val="dk1"/>
                </a:solidFill>
                <a:latin typeface="Calibri"/>
                <a:ea typeface="Calibri"/>
                <a:cs typeface="Calibri"/>
                <a:sym typeface="Calibri"/>
              </a:rPr>
              <a:t>Support Center (2018-present) – For people affected by crime, their families and loved ones, and also crime witnesses. We offer free psychological, legal and psychotherapeutic help, as well as material support. </a:t>
            </a:r>
            <a:endParaRPr sz="1800">
              <a:solidFill>
                <a:schemeClr val="dk1"/>
              </a:solidFill>
              <a:latin typeface="Calibri"/>
              <a:ea typeface="Calibri"/>
              <a:cs typeface="Calibri"/>
              <a:sym typeface="Calibri"/>
            </a:endParaRPr>
          </a:p>
        </p:txBody>
      </p:sp>
      <p:pic>
        <p:nvPicPr>
          <p:cNvPr id="136" name="Google Shape;136;p8"/>
          <p:cNvPicPr preferRelativeResize="0"/>
          <p:nvPr/>
        </p:nvPicPr>
        <p:blipFill rotWithShape="1">
          <a:blip r:embed="rId3">
            <a:alphaModFix/>
          </a:blip>
          <a:srcRect/>
          <a:stretch/>
        </p:blipFill>
        <p:spPr>
          <a:xfrm>
            <a:off x="6621702" y="2164541"/>
            <a:ext cx="5344325" cy="3631510"/>
          </a:xfrm>
          <a:prstGeom prst="round2DiagRect">
            <a:avLst>
              <a:gd name="adj1" fmla="val 16667"/>
              <a:gd name="adj2" fmla="val 0"/>
            </a:avLst>
          </a:prstGeom>
          <a:noFill/>
          <a:ln w="88900" cap="sq" cmpd="sng">
            <a:solidFill>
              <a:srgbClr val="FFFFFF"/>
            </a:solidFill>
            <a:prstDash val="solid"/>
            <a:miter lim="800000"/>
            <a:headEnd type="none" w="sm" len="sm"/>
            <a:tailEnd type="none" w="sm" len="sm"/>
          </a:ln>
          <a:effectLst>
            <a:outerShdw blurRad="254000" algn="tl" rotWithShape="0">
              <a:srgbClr val="000000">
                <a:alpha val="42745"/>
              </a:srgbClr>
            </a:outerShdw>
          </a:effectLst>
        </p:spPr>
      </p:pic>
      <p:pic>
        <p:nvPicPr>
          <p:cNvPr id="137" name="Google Shape;137;p8"/>
          <p:cNvPicPr preferRelativeResize="0"/>
          <p:nvPr/>
        </p:nvPicPr>
        <p:blipFill rotWithShape="1">
          <a:blip r:embed="rId4">
            <a:alphaModFix/>
          </a:blip>
          <a:srcRect/>
          <a:stretch/>
        </p:blipFill>
        <p:spPr>
          <a:xfrm>
            <a:off x="399393" y="3386135"/>
            <a:ext cx="5499069" cy="321287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9"/>
          <p:cNvSpPr txBox="1"/>
          <p:nvPr/>
        </p:nvSpPr>
        <p:spPr>
          <a:xfrm>
            <a:off x="334858" y="429650"/>
            <a:ext cx="5499600" cy="14775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l-PL" sz="1800" b="1">
                <a:solidFill>
                  <a:schemeClr val="dk1"/>
                </a:solidFill>
                <a:latin typeface="Calibri"/>
                <a:ea typeface="Calibri"/>
                <a:cs typeface="Calibri"/>
                <a:sym typeface="Calibri"/>
              </a:rPr>
              <a:t> 2. „SUPPORT FOR DISABLED PEOPLE</a:t>
            </a:r>
            <a:r>
              <a:rPr lang="pl-PL" sz="1800">
                <a:solidFill>
                  <a:schemeClr val="dk1"/>
                </a:solidFill>
                <a:latin typeface="Calibri"/>
                <a:ea typeface="Calibri"/>
                <a:cs typeface="Calibri"/>
                <a:sym typeface="Calibri"/>
              </a:rPr>
              <a:t>” (2020-present) - We offer online psychological, psychiatric and legal support for disabled people during the pandemic, especially older people.</a:t>
            </a:r>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43" name="Google Shape;143;p9"/>
          <p:cNvPicPr preferRelativeResize="0"/>
          <p:nvPr/>
        </p:nvPicPr>
        <p:blipFill rotWithShape="1">
          <a:blip r:embed="rId3">
            <a:alphaModFix/>
          </a:blip>
          <a:srcRect/>
          <a:stretch/>
        </p:blipFill>
        <p:spPr>
          <a:xfrm>
            <a:off x="8069027" y="761001"/>
            <a:ext cx="3210637" cy="4540471"/>
          </a:xfrm>
          <a:prstGeom prst="round2DiagRect">
            <a:avLst>
              <a:gd name="adj1" fmla="val 16667"/>
              <a:gd name="adj2" fmla="val 0"/>
            </a:avLst>
          </a:prstGeom>
          <a:noFill/>
          <a:ln w="88900" cap="sq" cmpd="sng">
            <a:solidFill>
              <a:srgbClr val="FFFFFF"/>
            </a:solidFill>
            <a:prstDash val="solid"/>
            <a:miter lim="800000"/>
            <a:headEnd type="none" w="sm" len="sm"/>
            <a:tailEnd type="none" w="sm" len="sm"/>
          </a:ln>
          <a:effectLst>
            <a:outerShdw blurRad="254000" algn="tl" rotWithShape="0">
              <a:srgbClr val="000000">
                <a:alpha val="42745"/>
              </a:srgbClr>
            </a:outerShdw>
          </a:effectLst>
        </p:spPr>
      </p:pic>
      <p:pic>
        <p:nvPicPr>
          <p:cNvPr id="144" name="Google Shape;144;p9"/>
          <p:cNvPicPr preferRelativeResize="0"/>
          <p:nvPr/>
        </p:nvPicPr>
        <p:blipFill rotWithShape="1">
          <a:blip r:embed="rId4">
            <a:alphaModFix/>
          </a:blip>
          <a:srcRect/>
          <a:stretch/>
        </p:blipFill>
        <p:spPr>
          <a:xfrm>
            <a:off x="334858" y="2284460"/>
            <a:ext cx="6412389" cy="3746484"/>
          </a:xfrm>
          <a:prstGeom prst="rect">
            <a:avLst/>
          </a:prstGeom>
          <a:noFill/>
          <a:ln>
            <a:noFill/>
          </a:ln>
        </p:spPr>
      </p:pic>
    </p:spTree>
  </p:cSld>
  <p:clrMapOvr>
    <a:masterClrMapping/>
  </p:clrMapOvr>
</p:sld>
</file>

<file path=ppt/theme/theme1.xml><?xml version="1.0" encoding="utf-8"?>
<a:theme xmlns:a="http://schemas.openxmlformats.org/drawingml/2006/main" name="Motyw pakietu Office">
  <a:themeElements>
    <a:clrScheme name="Pakiet 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TotalTime>
  <Words>1443</Words>
  <Application>Microsoft Office PowerPoint</Application>
  <PresentationFormat>Panoramiczny</PresentationFormat>
  <Paragraphs>112</Paragraphs>
  <Slides>14</Slides>
  <Notes>14</Notes>
  <HiddenSlides>0</HiddenSlides>
  <MMClips>0</MMClips>
  <ScaleCrop>false</ScaleCrop>
  <HeadingPairs>
    <vt:vector size="6" baseType="variant">
      <vt:variant>
        <vt:lpstr>Używane czcionki</vt:lpstr>
      </vt:variant>
      <vt:variant>
        <vt:i4>3</vt:i4>
      </vt:variant>
      <vt:variant>
        <vt:lpstr>Motyw</vt:lpstr>
      </vt:variant>
      <vt:variant>
        <vt:i4>1</vt:i4>
      </vt:variant>
      <vt:variant>
        <vt:lpstr>Tytuły slajdów</vt:lpstr>
      </vt:variant>
      <vt:variant>
        <vt:i4>14</vt:i4>
      </vt:variant>
    </vt:vector>
  </HeadingPairs>
  <TitlesOfParts>
    <vt:vector size="18" baseType="lpstr">
      <vt:lpstr>Calibri</vt:lpstr>
      <vt:lpstr>Arial</vt:lpstr>
      <vt:lpstr>Arial Narrow</vt:lpstr>
      <vt:lpstr>Motyw pakietu Office</vt:lpstr>
      <vt:lpstr>Assistance and support activities aimed at older people who are victims of crime</vt:lpstr>
      <vt:lpstr>Prezentacja programu PowerPoint</vt:lpstr>
      <vt:lpstr>Prezentacja programu PowerPoint</vt:lpstr>
      <vt:lpstr>SNAPSHOT ABOUT THE MAIN LIFE PROBLEMS FACING THE ELDERLY </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Assistance and support activities aimed at older people who are victims of crime</dc:title>
  <dc:creator>admin</dc:creator>
  <cp:lastModifiedBy>Stowarzyszenie Grono</cp:lastModifiedBy>
  <cp:revision>1</cp:revision>
  <dcterms:created xsi:type="dcterms:W3CDTF">2021-11-13T05:42:31Z</dcterms:created>
  <dcterms:modified xsi:type="dcterms:W3CDTF">2023-08-08T12:04:07Z</dcterms:modified>
</cp:coreProperties>
</file>