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9" r:id="rId4"/>
    <p:sldId id="267" r:id="rId5"/>
    <p:sldId id="258" r:id="rId6"/>
    <p:sldId id="269" r:id="rId7"/>
    <p:sldId id="266" r:id="rId8"/>
    <p:sldId id="268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6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50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9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38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6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3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2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1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6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6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61286" y="4465473"/>
            <a:ext cx="8915399" cy="2262781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OKRES PÓŹNEJ DOROSŁOŚCI 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2" y="578130"/>
            <a:ext cx="7521262" cy="40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28800" y="489397"/>
            <a:ext cx="10058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Osoba starsza staje wobec konieczności poradzenia sobie z nowymi zadaniami </a:t>
            </a:r>
          </a:p>
          <a:p>
            <a:r>
              <a:rPr lang="pl-PL" sz="2000" dirty="0"/>
              <a:t>i problemami, wynikającymi z jej wieku rozwojowego. </a:t>
            </a:r>
          </a:p>
          <a:p>
            <a:r>
              <a:rPr lang="pl-PL" sz="2000" dirty="0"/>
              <a:t>Stres związany z wchodzeniem w wiek senioralny prowadzi do zmiany priorytetów życiowych i do tego, co można nazwać </a:t>
            </a:r>
            <a:r>
              <a:rPr lang="pl-PL" sz="2000" b="1" dirty="0"/>
              <a:t>reorganizacją stylu życia. </a:t>
            </a:r>
          </a:p>
          <a:p>
            <a:r>
              <a:rPr lang="pl-PL" sz="2000" dirty="0"/>
              <a:t>Zmienia się aktywność osoby i obszar, w jakim się porusza.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04" y="154547"/>
            <a:ext cx="7360921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8340" y="379760"/>
            <a:ext cx="102458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Główne zadanie psychospołeczne w późnej dorosłości  </a:t>
            </a:r>
            <a:r>
              <a:rPr lang="pl-PL" b="1" dirty="0"/>
              <a:t>to </a:t>
            </a:r>
          </a:p>
          <a:p>
            <a:r>
              <a:rPr lang="pl-PL" b="1" dirty="0"/>
              <a:t>adaptacja do nowej sytuacji życiowej, </a:t>
            </a:r>
          </a:p>
          <a:p>
            <a:r>
              <a:rPr lang="pl-PL" b="1" dirty="0"/>
              <a:t>która może być zakłócana różnymi stratami:  </a:t>
            </a:r>
          </a:p>
          <a:p>
            <a:endParaRPr lang="pl-PL" dirty="0"/>
          </a:p>
          <a:p>
            <a:r>
              <a:rPr lang="pl-PL" dirty="0"/>
              <a:t>- Zdrowia, siły, sprawności i atrakcyjności fizycznej</a:t>
            </a:r>
          </a:p>
          <a:p>
            <a:r>
              <a:rPr lang="pl-PL" dirty="0"/>
              <a:t>- Pozycji zawodowej, prestiżu i statusu materialnego</a:t>
            </a:r>
          </a:p>
          <a:p>
            <a:r>
              <a:rPr lang="pl-PL" dirty="0"/>
              <a:t>- Kontaktów zawodowych i towarzyskich</a:t>
            </a:r>
          </a:p>
          <a:p>
            <a:r>
              <a:rPr lang="pl-PL" dirty="0"/>
              <a:t>- Więzi z bliskimi osobami</a:t>
            </a:r>
          </a:p>
          <a:p>
            <a:r>
              <a:rPr lang="pl-PL" dirty="0"/>
              <a:t>- Perspektywy życiowej</a:t>
            </a:r>
          </a:p>
          <a:p>
            <a:r>
              <a:rPr lang="pl-PL" dirty="0"/>
              <a:t>- Tożsamości społecznej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Straty i związane z nimi negatywne emocje mogą stanowić źródło różnego rodzaju </a:t>
            </a:r>
            <a:r>
              <a:rPr lang="pl-PL" b="1" dirty="0"/>
              <a:t>kryzysów</a:t>
            </a:r>
            <a:r>
              <a:rPr lang="pl-PL" dirty="0"/>
              <a:t> oraz tworzą ryzyko samotności.  </a:t>
            </a:r>
          </a:p>
          <a:p>
            <a:endParaRPr lang="pl-PL" dirty="0"/>
          </a:p>
          <a:p>
            <a:r>
              <a:rPr lang="pl-PL" dirty="0"/>
              <a:t>Złe przystosowanie w tym okresie życia może objawiać się: „wrogością, występowaniem lęków, konfliktowością, izolacją, poczuciem winy, przedwczesną zależnością od innych, obawą przed ludźmi, apatią, skłonnością do stanów depresyjnych, utratą motywacji do działania”.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257494" y="1081406"/>
            <a:ext cx="3594830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3963" y="4939619"/>
            <a:ext cx="82038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000" b="1" dirty="0">
                <a:solidFill>
                  <a:srgbClr val="FF0000"/>
                </a:solidFill>
              </a:rPr>
              <a:t>Budowanie i utrzymywanie relacji społecznych jest ważnym elementem życia każdego człowieka bez względu na wiek.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923505" y="3855683"/>
            <a:ext cx="8293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Współcześnie więzi człowieka starszego z jego środowiskiem rodzinnym są na ogół coraz słabsze. Rozluźnienie kontaktów międzypokoleniowych stanowi wynik właśnie zmian stylu życia, wczesnego usamodzielniania się, zmiany charakteru pracy, migracje, zanik rodzin wielopokoleniowych.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923505" y="28882"/>
            <a:ext cx="90152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RYZYKO: </a:t>
            </a:r>
            <a:r>
              <a:rPr lang="pl-PL" dirty="0"/>
              <a:t>Samotność związana jest z brakiem kontaktów międzyludzkich, zwłaszcza z najbliższą rodziną, doświadczeniem niedostatku komunikacji, kontaktów społecznych, można ją postrzegać jako sytuację </a:t>
            </a:r>
            <a:r>
              <a:rPr lang="pl-PL" b="1" dirty="0"/>
              <a:t>odosobnienia </a:t>
            </a:r>
          </a:p>
          <a:p>
            <a:r>
              <a:rPr lang="pl-PL" b="1" dirty="0"/>
              <a:t>i izolacji</a:t>
            </a:r>
            <a:r>
              <a:rPr lang="pl-PL" dirty="0"/>
              <a:t>. Poczucie samotności wzmaga ogromne rozgoryczenie.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Osoby w starszym wieku bardzo odczuwają te stany, przyczyn poszukiwać można w: stereotypach dotyczących osób starszych, </a:t>
            </a:r>
          </a:p>
          <a:p>
            <a:r>
              <a:rPr lang="pl-PL" dirty="0"/>
              <a:t>dystansie międzypokoleniowym, braku relacji z rodziną.</a:t>
            </a:r>
          </a:p>
          <a:p>
            <a:r>
              <a:rPr lang="pl-PL" dirty="0"/>
              <a:t>Wdowieństwo, rozwód czy separacja sprawiają, że osoby w podeszłym wieku mogą mieć mniejszą odporność na stres psychologiczny, a tym samym na depresję.</a:t>
            </a:r>
          </a:p>
        </p:txBody>
      </p:sp>
    </p:spTree>
    <p:extLst>
      <p:ext uri="{BB962C8B-B14F-4D97-AF65-F5344CB8AC3E}">
        <p14:creationId xmlns:p14="http://schemas.microsoft.com/office/powerpoint/2010/main" val="30581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64406" y="347729"/>
            <a:ext cx="1139780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POTRZEBY SENIORÓW: </a:t>
            </a:r>
          </a:p>
          <a:p>
            <a:endParaRPr lang="pl-PL" sz="2400" dirty="0"/>
          </a:p>
          <a:p>
            <a:pPr marL="342900" indent="-342900">
              <a:buAutoNum type="arabicPeriod"/>
            </a:pPr>
            <a:r>
              <a:rPr lang="pl-PL" sz="2400" dirty="0"/>
              <a:t>Potrzeba wykonywania społecznie użytecznych działań.</a:t>
            </a:r>
          </a:p>
          <a:p>
            <a:endParaRPr lang="pl-PL" sz="2400" dirty="0"/>
          </a:p>
          <a:p>
            <a:r>
              <a:rPr lang="pl-PL" sz="2400" dirty="0"/>
              <a:t>2. Potrzeba wykorzystywania czasu wolnego </a:t>
            </a:r>
          </a:p>
          <a:p>
            <a:r>
              <a:rPr lang="pl-PL" sz="2400" dirty="0"/>
              <a:t>w satysfakcjonujący sposób.</a:t>
            </a:r>
          </a:p>
          <a:p>
            <a:endParaRPr lang="pl-PL" sz="2400" dirty="0"/>
          </a:p>
          <a:p>
            <a:r>
              <a:rPr lang="pl-PL" sz="2400" dirty="0"/>
              <a:t>3. Potrzeba uznania za część społeczeństwa i odgrywania w nim roli.</a:t>
            </a:r>
          </a:p>
          <a:p>
            <a:endParaRPr lang="pl-PL" sz="2400" dirty="0"/>
          </a:p>
          <a:p>
            <a:r>
              <a:rPr lang="pl-PL" sz="2400" dirty="0"/>
              <a:t>4. Potrzeba komunikacji. Wyrażanie swoich uczuć, myśli, słuchanie, mówienie, jest podstawą poczucia współistnienia w społeczeństwie. Przekłada się to na samopoczucie i tym samym również na zdrowie fizyczne. </a:t>
            </a:r>
          </a:p>
          <a:p>
            <a:endParaRPr lang="pl-PL" sz="2400" dirty="0"/>
          </a:p>
          <a:p>
            <a:r>
              <a:rPr lang="pl-PL" sz="2400" dirty="0"/>
              <a:t>5. Potrzeba utrzymywania normalnych kontaktów towarzyskich.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554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5169" y="412124"/>
            <a:ext cx="978794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6. Potrzeba poczucia doznań i </a:t>
            </a:r>
            <a:r>
              <a:rPr lang="pl-PL" sz="2400" dirty="0" err="1"/>
              <a:t>autoekspresji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7. Potrzeba ochrony zdrowia i opieki społecznej, utrzymywania kontaktów z rodziną, poczucie bycia </a:t>
            </a:r>
            <a:r>
              <a:rPr lang="pl-PL" sz="2400" dirty="0" err="1"/>
              <a:t>zaopiekowanym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8. Potrzeba bliskości, czułości. </a:t>
            </a:r>
          </a:p>
          <a:p>
            <a:endParaRPr lang="pl-PL" sz="2400" dirty="0"/>
          </a:p>
          <a:p>
            <a:r>
              <a:rPr lang="pl-PL" sz="2400" dirty="0"/>
              <a:t>9. Potrzeba odpowiedniej stymulacji umysłowej i psychicznej.</a:t>
            </a:r>
          </a:p>
          <a:p>
            <a:endParaRPr lang="pl-PL" sz="2400" dirty="0"/>
          </a:p>
          <a:p>
            <a:r>
              <a:rPr lang="pl-PL" sz="2400" dirty="0"/>
              <a:t>10. Potrzeba duchowej satysfakcji. 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Brak zaspokajania i wyrażania swoich potrzeb skutkuje poczuciem bezsensu życia. Osoby starsze mogą czuć się niespokojne, chwiejne, a nawet agresywne. Należy zapobiegać, rozumieć i zadbać o seniorów w taki sposób, aby zawsze czuli się ważni i potrzebni.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77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07630" y="180303"/>
            <a:ext cx="7063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CO JEST WAŻNE?</a:t>
            </a:r>
          </a:p>
          <a:p>
            <a:endParaRPr lang="pl-PL" b="1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Jak najdłużej cieszyć się autonomią w podejmowaniu decyzji dotyczących „Ja”.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Zadbać o  to, żeby na bieżąco mówić o swoich potrzebach i emocjach do innych - pielęgnować poczucie bycia wysłuchanym!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Dbać o to, żeby się rozwijać, nabywać </a:t>
            </a:r>
            <a:r>
              <a:rPr lang="pl-PL" b="1" dirty="0"/>
              <a:t>nowe </a:t>
            </a:r>
            <a:r>
              <a:rPr lang="pl-PL" dirty="0"/>
              <a:t>umiejętności, korzystać z tego, co oferuje się seniorom.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Podążać za modą, korzystać z nowych technologii, brać udział w wydarzeniach kulturalnych.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/>
              <a:t> 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45" y="4456090"/>
            <a:ext cx="4590033" cy="20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982817" y="556591"/>
            <a:ext cx="698389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marL="342900" indent="-342900">
              <a:buFontTx/>
              <a:buChar char="-"/>
            </a:pPr>
            <a:r>
              <a:rPr lang="pl-PL" sz="2000" dirty="0"/>
              <a:t>Dbać o  dotychczasowe zainteresowania i szukać</a:t>
            </a:r>
          </a:p>
          <a:p>
            <a:r>
              <a:rPr lang="pl-PL" sz="2000" dirty="0"/>
              <a:t>     nowych, dostosowanych do możliwości pasji.</a:t>
            </a:r>
          </a:p>
          <a:p>
            <a:endParaRPr lang="pl-PL" sz="2000" dirty="0"/>
          </a:p>
          <a:p>
            <a:pPr marL="342900" indent="-342900">
              <a:buFontTx/>
              <a:buChar char="-"/>
            </a:pPr>
            <a:r>
              <a:rPr lang="pl-PL" sz="2000" dirty="0"/>
              <a:t>Budować i angażować się w różnorodne relacje</a:t>
            </a:r>
          </a:p>
          <a:p>
            <a:r>
              <a:rPr lang="pl-PL" sz="2000" dirty="0"/>
              <a:t>     społeczne.</a:t>
            </a:r>
          </a:p>
          <a:p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Ważna jest otwartość na edukację, gotowość do gromadzenia pozytywnych doświadczeń i emocji. Stałe dbanie o motywację.</a:t>
            </a:r>
          </a:p>
          <a:p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Obcować z osobami w różnym wieku. </a:t>
            </a:r>
          </a:p>
          <a:p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Korzystać z rozbudowanych sieci wsparcia.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49" y="3644720"/>
            <a:ext cx="3875133" cy="20768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39" y="424103"/>
            <a:ext cx="4467329" cy="27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93194" y="193186"/>
            <a:ext cx="97364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SENIORZY SĄ WAŻNI!</a:t>
            </a:r>
          </a:p>
          <a:p>
            <a:endParaRPr lang="pl-PL" dirty="0"/>
          </a:p>
          <a:p>
            <a:r>
              <a:rPr lang="pl-PL" dirty="0"/>
              <a:t>Są przykładem dla młodszych pokoleń, jak radzić sobie z kolejnymi etapami życia. </a:t>
            </a:r>
          </a:p>
          <a:p>
            <a:endParaRPr lang="pl-PL" dirty="0"/>
          </a:p>
          <a:p>
            <a:r>
              <a:rPr lang="pl-PL" dirty="0"/>
              <a:t>Musimy zdawać sobie sprawę z tego, że seniorzy zostali ukształtowani w zupełnie innym świece, dlatego jest im łatwej z perspektywy życia mówić o tym, co jest najważniejsze - to robią dziadkowie, pradziadkowie, mentorzy, profesorowie, bo oni myślą w kategoriach sensu i mają inny układ odniesienia. </a:t>
            </a:r>
          </a:p>
          <a:p>
            <a:endParaRPr lang="pl-PL" dirty="0"/>
          </a:p>
          <a:p>
            <a:r>
              <a:rPr lang="pl-PL" dirty="0"/>
              <a:t>Obcowanie z osobami starszymi wspiera nabywanie bazowych kompetencji przez dzieci. Maluchy uczą się rozpoznawać jasno, co jest dobre, a co złe. Regularne obcowanie ze spełnionymi dziadkami jest ważne rozwojowo dla dzieci. </a:t>
            </a:r>
          </a:p>
          <a:p>
            <a:endParaRPr lang="pl-PL" dirty="0"/>
          </a:p>
          <a:p>
            <a:r>
              <a:rPr lang="pl-PL" dirty="0"/>
              <a:t>Godne miejsce seniorów w społeczeństwie/ rodzinie </a:t>
            </a:r>
          </a:p>
          <a:p>
            <a:r>
              <a:rPr lang="pl-PL" dirty="0"/>
              <a:t>przyczynia się do wzrostu poczucia solidarności </a:t>
            </a:r>
          </a:p>
          <a:p>
            <a:r>
              <a:rPr lang="pl-PL" dirty="0"/>
              <a:t>między ludźmi, utrzymywania więzi.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Są świadkami historii.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385" y="3839415"/>
            <a:ext cx="3206841" cy="29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7220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2022</TotalTime>
  <Words>746</Words>
  <Application>Microsoft Office PowerPoint</Application>
  <PresentationFormat>Panoramiczny</PresentationFormat>
  <Paragraphs>114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Smuga</vt:lpstr>
      <vt:lpstr>  OKRES PÓŹNEJ DOROSŁOŚCI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OKRES PÓŹNEJ DOROSŁOŚCI</dc:title>
  <dc:creator>MARTA</dc:creator>
  <cp:lastModifiedBy>Stowarzyszenie Grono</cp:lastModifiedBy>
  <cp:revision>10</cp:revision>
  <dcterms:created xsi:type="dcterms:W3CDTF">2019-07-15T19:47:39Z</dcterms:created>
  <dcterms:modified xsi:type="dcterms:W3CDTF">2023-08-08T10:30:52Z</dcterms:modified>
</cp:coreProperties>
</file>